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10287000" cx="18288000"/>
  <p:notesSz cx="6858000" cy="9144000"/>
  <p:embeddedFontLst>
    <p:embeddedFont>
      <p:font typeface="Inter"/>
      <p:regular r:id="rId40"/>
      <p:bold r:id="rId41"/>
      <p:italic r:id="rId42"/>
      <p:boldItalic r:id="rId43"/>
    </p:embeddedFont>
    <p:embeddedFont>
      <p:font typeface="Bebas Neue"/>
      <p:regular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5" roundtripDataSignature="AMtx7mhFLAYqv0oFtNWiUpzVnSVKNpxO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regular.fntdata"/><Relationship Id="rId20" Type="http://schemas.openxmlformats.org/officeDocument/2006/relationships/slide" Target="slides/slide14.xml"/><Relationship Id="rId42" Type="http://schemas.openxmlformats.org/officeDocument/2006/relationships/font" Target="fonts/Inter-italic.fntdata"/><Relationship Id="rId41" Type="http://schemas.openxmlformats.org/officeDocument/2006/relationships/font" Target="fonts/Inter-bold.fntdata"/><Relationship Id="rId22" Type="http://schemas.openxmlformats.org/officeDocument/2006/relationships/slide" Target="slides/slide16.xml"/><Relationship Id="rId44" Type="http://schemas.openxmlformats.org/officeDocument/2006/relationships/font" Target="fonts/BebasNeue-regular.fntdata"/><Relationship Id="rId21" Type="http://schemas.openxmlformats.org/officeDocument/2006/relationships/slide" Target="slides/slide15.xml"/><Relationship Id="rId43" Type="http://schemas.openxmlformats.org/officeDocument/2006/relationships/font" Target="fonts/Inter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bdd292450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6bdd292450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Ko te mihi tuatahi ki te atua, ko ia te timata me te whakamutunga i nga mea katoa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Ka whakaarohia, ka mihia te hunga kua wheturangitia. Ahu atu koutou i te kupenga nui a Taramainuku ki a Pohutukawa, okioki mai ra.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Āpiti hono, tātai hono, rātau te hunga mate ki a rātau, apiti hono, tātai hono, ko tātau te hunga ora, ki a tātau.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Me mihi ka tika ki te Mana Whenua ki Te Atiawa, ko Ngati Tara - e pupuri tonu nei I te mauri o te whenua. Kei te mihi Kei te mihi. Ki nga maunga me mga wai horapa nei I tenei rohe ataahua o koutou.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He whakamoemiti atu nāku ki ngā iwi o MENZA. E koutou mā, e kore e taea e au te whakamārama te nui o taku whakamoemiti atu ki a koutou.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 te whare nei - kia whakaruruhau, kia hamaru to tatou kaupapa o MENZA - kia pupuritia kia uhia mātou I roto I to korowai o rangimarie me te aroha - Huro!</a:t>
            </a:r>
            <a:endParaRPr/>
          </a:p>
        </p:txBody>
      </p:sp>
      <p:sp>
        <p:nvSpPr>
          <p:cNvPr id="315" name="Google Shape;3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6bc5849cc4_1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6bc5849cc4_1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6bc5849cc4_1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6bc5849cc4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6bc5849cc4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36bc5849cc4_1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6bc5849cc4_1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6bc5849cc4_1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6bc5849cc4_1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6bc5849cc4_1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6bc5849cc4_1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6bc5849cc4_1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8" name="Google Shape;36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50 NCEA students </a:t>
            </a: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attended</a:t>
            </a: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wananga alongside others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They Gained: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-"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1766 credits were achieved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-"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177 at Merit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-"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406 at Excellence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These we in Music, Dance, Te Ao Haka, Whakairo, Raranga, Tikanga Practices, Manaaki Marae, Physical Education and Trades.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These didn’t include credits for a MURAL created in the Whare Kai of Kenana Marae with Regan Balzer,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Hospitality &amp; Marae Catering credits over the 15days on the Marae, and the Histories (Literacy) credits.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Consistent Planning &amp; Evaluation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Proper Planning Prevents Piss Poor Performance</a:t>
            </a:r>
            <a:endParaRPr/>
          </a:p>
        </p:txBody>
      </p:sp>
      <p:sp>
        <p:nvSpPr>
          <p:cNvPr id="392" name="Google Shape;3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4" name="Google Shape;4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8" name="Google Shape;43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5" name="Google Shape;4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5" name="Google Shape;48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6" name="Google Shape;50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6" name="Google Shape;52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2" name="Google Shape;53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3" name="Google Shape;54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4" name="Google Shape;56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2" name="Google Shape;59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5ce770ccb5_2_2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7" name="Google Shape;597;g35ce770ccb5_2_2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4" name="Google Shape;61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9" name="Google Shape;6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5" name="Google Shape;625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6bc6773d9c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6bc6773d9c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g36bc6773d9c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d40f0aa8c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d40f0aa8c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g36d40f0aa8c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6d40f0aa8c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6d40f0aa8c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36d40f0aa8c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6d40f0aa8c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6d40f0aa8c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g36d40f0aa8c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6d40f0aa8c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6d40f0aa8c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g36d40f0aa8c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6d40f0aa8c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6d40f0aa8c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36d40f0aa8c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6bc6773d9c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6bc6773d9c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36bc6773d9c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6d40f0aa8c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6d40f0aa8c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g36d40f0aa8c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6bc6773d9c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6bc6773d9c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g36bc6773d9c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ptmon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://www.pptmon.com/" TargetMode="Externa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35ce770ccb5_2_21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35ce770ccb5_2_21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35ce770ccb5_2_21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title">
  <p:cSld name="PPTMON title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g35ce770ccb5_2_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g35ce770ccb5_2_5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35ce770ccb5_2_5"/>
          <p:cNvSpPr/>
          <p:nvPr>
            <p:ph idx="2" type="pic"/>
          </p:nvPr>
        </p:nvSpPr>
        <p:spPr>
          <a:xfrm>
            <a:off x="9658350" y="2000250"/>
            <a:ext cx="6286500" cy="62865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18" name="Google Shape;18;g35ce770ccb5_2_5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9" name="Google Shape;19;g35ce770ccb5_2_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" name="Google Shape;20;g35ce770ccb5_2_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" name="Google Shape;21;g35ce770ccb5_2_5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22" name="Google Shape;22;g35ce770ccb5_2_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3" name="Google Shape;23;g35ce770ccb5_2_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4" name="Google Shape;24;g35ce770ccb5_2_5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25" name="Google Shape;25;g35ce770ccb5_2_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" name="Google Shape;26;g35ce770ccb5_2_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7" name="Google Shape;27;g35ce770ccb5_2_5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28" name="Google Shape;28;g35ce770ccb5_2_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" name="Google Shape;29;g35ce770ccb5_2_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PTMON slide">
  <p:cSld name="1_PPTMON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5ce770ccb5_2_21"/>
          <p:cNvSpPr/>
          <p:nvPr/>
        </p:nvSpPr>
        <p:spPr>
          <a:xfrm>
            <a:off x="6762750" y="0"/>
            <a:ext cx="11525400" cy="634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g35ce770ccb5_2_2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35ce770ccb5_2_21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35ce770ccb5_2_21"/>
          <p:cNvSpPr/>
          <p:nvPr>
            <p:ph idx="2" type="pic"/>
          </p:nvPr>
        </p:nvSpPr>
        <p:spPr>
          <a:xfrm>
            <a:off x="6762750" y="5965031"/>
            <a:ext cx="11525400" cy="43221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35" name="Google Shape;35;g35ce770ccb5_2_21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36" name="Google Shape;36;g35ce770ccb5_2_2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7" name="Google Shape;37;g35ce770ccb5_2_2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8" name="Google Shape;38;g35ce770ccb5_2_21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39" name="Google Shape;39;g35ce770ccb5_2_2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" name="Google Shape;40;g35ce770ccb5_2_2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1" name="Google Shape;41;g35ce770ccb5_2_21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42" name="Google Shape;42;g35ce770ccb5_2_2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" name="Google Shape;43;g35ce770ccb5_2_2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PTMON slide">
  <p:cSld name="2_PPTMON slid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g35ce770ccb5_2_3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g35ce770ccb5_2_35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35ce770ccb5_2_35"/>
          <p:cNvSpPr/>
          <p:nvPr/>
        </p:nvSpPr>
        <p:spPr>
          <a:xfrm>
            <a:off x="0" y="3945055"/>
            <a:ext cx="18288000" cy="634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" name="Google Shape;48;g35ce770ccb5_2_35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49" name="Google Shape;49;g35ce770ccb5_2_3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" name="Google Shape;50;g35ce770ccb5_2_3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1" name="Google Shape;51;g35ce770ccb5_2_35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52" name="Google Shape;52;g35ce770ccb5_2_3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3" name="Google Shape;53;g35ce770ccb5_2_3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4" name="Google Shape;54;g35ce770ccb5_2_35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55" name="Google Shape;55;g35ce770ccb5_2_3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6" name="Google Shape;56;g35ce770ccb5_2_3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" name="Google Shape;57;g35ce770ccb5_2_35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58" name="Google Shape;58;g35ce770ccb5_2_3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" name="Google Shape;59;g35ce770ccb5_2_3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PTMON slide">
  <p:cSld name="3_PPTMON slid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ce770ccb5_2_51"/>
          <p:cNvSpPr/>
          <p:nvPr/>
        </p:nvSpPr>
        <p:spPr>
          <a:xfrm>
            <a:off x="5829302" y="0"/>
            <a:ext cx="124587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g35ce770ccb5_2_5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5ce770ccb5_2_51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" name="Google Shape;64;g35ce770ccb5_2_51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65" name="Google Shape;65;g35ce770ccb5_2_5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" name="Google Shape;66;g35ce770ccb5_2_5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7" name="Google Shape;67;g35ce770ccb5_2_51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68" name="Google Shape;68;g35ce770ccb5_2_5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9" name="Google Shape;69;g35ce770ccb5_2_5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0" name="Google Shape;70;g35ce770ccb5_2_51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71" name="Google Shape;71;g35ce770ccb5_2_5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" name="Google Shape;72;g35ce770ccb5_2_5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3" name="Google Shape;73;g35ce770ccb5_2_51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74" name="Google Shape;74;g35ce770ccb5_2_5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" name="Google Shape;75;g35ce770ccb5_2_5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PTMON slide">
  <p:cSld name="4_PPTMON slid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ce770ccb5_2_67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g35ce770ccb5_2_6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5ce770ccb5_2_67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g35ce770ccb5_2_67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81" name="Google Shape;81;g35ce770ccb5_2_6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" name="Google Shape;82;g35ce770ccb5_2_6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3" name="Google Shape;83;g35ce770ccb5_2_67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84" name="Google Shape;84;g35ce770ccb5_2_6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" name="Google Shape;85;g35ce770ccb5_2_6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6" name="Google Shape;86;g35ce770ccb5_2_67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87" name="Google Shape;87;g35ce770ccb5_2_6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8" name="Google Shape;88;g35ce770ccb5_2_6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9" name="Google Shape;89;g35ce770ccb5_2_67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90" name="Google Shape;90;g35ce770ccb5_2_6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" name="Google Shape;91;g35ce770ccb5_2_6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2" name="Google Shape;92;g35ce770ccb5_2_67"/>
          <p:cNvSpPr/>
          <p:nvPr>
            <p:ph idx="2" type="pic"/>
          </p:nvPr>
        </p:nvSpPr>
        <p:spPr>
          <a:xfrm>
            <a:off x="6536832" y="1284467"/>
            <a:ext cx="5214300" cy="77181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PTMON slide">
  <p:cSld name="5_PPTMON slid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35ce770ccb5_2_84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35ce770ccb5_2_84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35ce770ccb5_2_84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7" name="Google Shape;97;g35ce770ccb5_2_84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98" name="Google Shape;98;g35ce770ccb5_2_84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" name="Google Shape;99;g35ce770ccb5_2_84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0" name="Google Shape;100;g35ce770ccb5_2_84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01" name="Google Shape;101;g35ce770ccb5_2_84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" name="Google Shape;102;g35ce770ccb5_2_84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3" name="Google Shape;103;g35ce770ccb5_2_84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04" name="Google Shape;104;g35ce770ccb5_2_84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5" name="Google Shape;105;g35ce770ccb5_2_84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6" name="Google Shape;106;g35ce770ccb5_2_84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107" name="Google Shape;107;g35ce770ccb5_2_84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" name="Google Shape;108;g35ce770ccb5_2_84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9" name="Google Shape;109;g35ce770ccb5_2_84"/>
          <p:cNvSpPr/>
          <p:nvPr>
            <p:ph idx="2" type="pic"/>
          </p:nvPr>
        </p:nvSpPr>
        <p:spPr>
          <a:xfrm>
            <a:off x="1428750" y="2000250"/>
            <a:ext cx="6286500" cy="62865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PPTMON slide">
  <p:cSld name="6_PPTMON slid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5ce770ccb5_2_101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5ce770ccb5_2_101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g35ce770ccb5_2_101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14" name="Google Shape;114;g35ce770ccb5_2_10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5" name="Google Shape;115;g35ce770ccb5_2_10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6" name="Google Shape;116;g35ce770ccb5_2_101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17" name="Google Shape;117;g35ce770ccb5_2_10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8" name="Google Shape;118;g35ce770ccb5_2_10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9" name="Google Shape;119;g35ce770ccb5_2_101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20" name="Google Shape;120;g35ce770ccb5_2_10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1" name="Google Shape;121;g35ce770ccb5_2_10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2" name="Google Shape;122;g35ce770ccb5_2_101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123" name="Google Shape;123;g35ce770ccb5_2_101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4" name="Google Shape;124;g35ce770ccb5_2_101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PPTMON slide">
  <p:cSld name="7_PPTMON slid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ce770ccb5_2_116"/>
          <p:cNvSpPr/>
          <p:nvPr>
            <p:ph idx="2" type="pic"/>
          </p:nvPr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7" name="Google Shape;127;g35ce770ccb5_2_116"/>
          <p:cNvSpPr/>
          <p:nvPr/>
        </p:nvSpPr>
        <p:spPr>
          <a:xfrm>
            <a:off x="6096000" y="0"/>
            <a:ext cx="6096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g35ce770ccb5_2_116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5ce770ccb5_2_116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g35ce770ccb5_2_116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31" name="Google Shape;131;g35ce770ccb5_2_116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2" name="Google Shape;132;g35ce770ccb5_2_116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33" name="Google Shape;133;g35ce770ccb5_2_116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34" name="Google Shape;134;g35ce770ccb5_2_116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5" name="Google Shape;135;g35ce770ccb5_2_116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PPTMON slide">
  <p:cSld name="9_PPTMON slid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35ce770ccb5_2_12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5ce770ccb5_2_127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5ce770ccb5_2_127"/>
          <p:cNvSpPr/>
          <p:nvPr/>
        </p:nvSpPr>
        <p:spPr>
          <a:xfrm>
            <a:off x="0" y="3448061"/>
            <a:ext cx="18288000" cy="6838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g35ce770ccb5_2_127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41" name="Google Shape;141;g35ce770ccb5_2_12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2" name="Google Shape;142;g35ce770ccb5_2_12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3" name="Google Shape;143;g35ce770ccb5_2_127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44" name="Google Shape;144;g35ce770ccb5_2_12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5" name="Google Shape;145;g35ce770ccb5_2_12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6" name="Google Shape;146;g35ce770ccb5_2_127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47" name="Google Shape;147;g35ce770ccb5_2_12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8" name="Google Shape;148;g35ce770ccb5_2_12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49" name="Google Shape;149;g35ce770ccb5_2_127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150" name="Google Shape;150;g35ce770ccb5_2_12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1" name="Google Shape;151;g35ce770ccb5_2_12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2" name="Google Shape;152;g35ce770ccb5_2_127"/>
          <p:cNvSpPr/>
          <p:nvPr>
            <p:ph idx="2" type="pic"/>
          </p:nvPr>
        </p:nvSpPr>
        <p:spPr>
          <a:xfrm>
            <a:off x="1428751" y="4071738"/>
            <a:ext cx="3638700" cy="2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3" name="Google Shape;153;g35ce770ccb5_2_127"/>
          <p:cNvSpPr/>
          <p:nvPr>
            <p:ph idx="3" type="pic"/>
          </p:nvPr>
        </p:nvSpPr>
        <p:spPr>
          <a:xfrm>
            <a:off x="5359401" y="4071738"/>
            <a:ext cx="3638700" cy="2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4" name="Google Shape;154;g35ce770ccb5_2_127"/>
          <p:cNvSpPr/>
          <p:nvPr>
            <p:ph idx="4" type="pic"/>
          </p:nvPr>
        </p:nvSpPr>
        <p:spPr>
          <a:xfrm>
            <a:off x="9290051" y="4071738"/>
            <a:ext cx="3638700" cy="2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5" name="Google Shape;155;g35ce770ccb5_2_127"/>
          <p:cNvSpPr/>
          <p:nvPr>
            <p:ph idx="5" type="pic"/>
          </p:nvPr>
        </p:nvSpPr>
        <p:spPr>
          <a:xfrm>
            <a:off x="13220699" y="4071738"/>
            <a:ext cx="3638700" cy="2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PPTMON slide">
  <p:cSld name="8_PPTMON slid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ce770ccb5_2_147"/>
          <p:cNvSpPr/>
          <p:nvPr>
            <p:ph idx="2" type="pic"/>
          </p:nvPr>
        </p:nvSpPr>
        <p:spPr>
          <a:xfrm>
            <a:off x="0" y="5883737"/>
            <a:ext cx="18288000" cy="44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58" name="Google Shape;158;g35ce770ccb5_2_14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35ce770ccb5_2_147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g35ce770ccb5_2_147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61" name="Google Shape;161;g35ce770ccb5_2_14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2" name="Google Shape;162;g35ce770ccb5_2_14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63" name="Google Shape;163;g35ce770ccb5_2_147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64" name="Google Shape;164;g35ce770ccb5_2_14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5" name="Google Shape;165;g35ce770ccb5_2_14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PTMON slide">
  <p:cSld name="10_PPTMON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ce770ccb5_2_157"/>
          <p:cNvSpPr/>
          <p:nvPr/>
        </p:nvSpPr>
        <p:spPr>
          <a:xfrm>
            <a:off x="10044036" y="0"/>
            <a:ext cx="8244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g35ce770ccb5_2_15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5ce770ccb5_2_157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g35ce770ccb5_2_157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71" name="Google Shape;171;g35ce770ccb5_2_15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2" name="Google Shape;172;g35ce770ccb5_2_15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3" name="Google Shape;173;g35ce770ccb5_2_157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74" name="Google Shape;174;g35ce770ccb5_2_15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5" name="Google Shape;175;g35ce770ccb5_2_15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6" name="Google Shape;176;g35ce770ccb5_2_157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77" name="Google Shape;177;g35ce770ccb5_2_15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8" name="Google Shape;178;g35ce770ccb5_2_15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9" name="Google Shape;179;g35ce770ccb5_2_157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180" name="Google Shape;180;g35ce770ccb5_2_157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1" name="Google Shape;181;g35ce770ccb5_2_157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82" name="Google Shape;182;g35ce770ccb5_2_157"/>
          <p:cNvSpPr/>
          <p:nvPr>
            <p:ph idx="2" type="pic"/>
          </p:nvPr>
        </p:nvSpPr>
        <p:spPr>
          <a:xfrm>
            <a:off x="2216590" y="2606716"/>
            <a:ext cx="2939400" cy="5844600"/>
          </a:xfrm>
          <a:prstGeom prst="roundRect">
            <a:avLst>
              <a:gd fmla="val 4287" name="adj"/>
            </a:avLst>
          </a:prstGeom>
          <a:solidFill>
            <a:srgbClr val="F2F2F2"/>
          </a:solidFill>
          <a:ln>
            <a:noFill/>
          </a:ln>
        </p:spPr>
      </p:sp>
      <p:sp>
        <p:nvSpPr>
          <p:cNvPr id="183" name="Google Shape;183;g35ce770ccb5_2_157"/>
          <p:cNvSpPr/>
          <p:nvPr>
            <p:ph idx="3" type="pic"/>
          </p:nvPr>
        </p:nvSpPr>
        <p:spPr>
          <a:xfrm>
            <a:off x="6419670" y="2606716"/>
            <a:ext cx="2939400" cy="5844600"/>
          </a:xfrm>
          <a:prstGeom prst="roundRect">
            <a:avLst>
              <a:gd fmla="val 4287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PPTMON slide">
  <p:cSld name="11_PPTMON slid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ce770ccb5_2_175"/>
          <p:cNvSpPr/>
          <p:nvPr/>
        </p:nvSpPr>
        <p:spPr>
          <a:xfrm>
            <a:off x="10044036" y="0"/>
            <a:ext cx="8244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g35ce770ccb5_2_17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35ce770ccb5_2_175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g35ce770ccb5_2_175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189" name="Google Shape;189;g35ce770ccb5_2_17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0" name="Google Shape;190;g35ce770ccb5_2_17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1" name="Google Shape;191;g35ce770ccb5_2_175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192" name="Google Shape;192;g35ce770ccb5_2_17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3" name="Google Shape;193;g35ce770ccb5_2_17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4" name="Google Shape;194;g35ce770ccb5_2_175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195" name="Google Shape;195;g35ce770ccb5_2_17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6" name="Google Shape;196;g35ce770ccb5_2_17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97" name="Google Shape;197;g35ce770ccb5_2_175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198" name="Google Shape;198;g35ce770ccb5_2_175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9" name="Google Shape;199;g35ce770ccb5_2_175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00" name="Google Shape;200;g35ce770ccb5_2_175"/>
          <p:cNvSpPr/>
          <p:nvPr>
            <p:ph idx="2" type="pic"/>
          </p:nvPr>
        </p:nvSpPr>
        <p:spPr>
          <a:xfrm>
            <a:off x="3013295" y="1835699"/>
            <a:ext cx="5502900" cy="6815100"/>
          </a:xfrm>
          <a:prstGeom prst="roundRect">
            <a:avLst>
              <a:gd fmla="val 1407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PPTMON slide">
  <p:cSld name="12_PPTMON slide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ce770ccb5_2_192"/>
          <p:cNvSpPr/>
          <p:nvPr/>
        </p:nvSpPr>
        <p:spPr>
          <a:xfrm>
            <a:off x="10044036" y="0"/>
            <a:ext cx="8244000" cy="1028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g35ce770ccb5_2_19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5ce770ccb5_2_192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g35ce770ccb5_2_192"/>
          <p:cNvGrpSpPr/>
          <p:nvPr/>
        </p:nvGrpSpPr>
        <p:grpSpPr>
          <a:xfrm>
            <a:off x="16917381" y="781096"/>
            <a:ext cx="533489" cy="533439"/>
            <a:chOff x="10553700" y="520699"/>
            <a:chExt cx="1079500" cy="1079400"/>
          </a:xfrm>
        </p:grpSpPr>
        <p:cxnSp>
          <p:nvCxnSpPr>
            <p:cNvPr id="206" name="Google Shape;206;g35ce770ccb5_2_192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7" name="Google Shape;207;g35ce770ccb5_2_192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08" name="Google Shape;208;g35ce770ccb5_2_192"/>
          <p:cNvGrpSpPr/>
          <p:nvPr/>
        </p:nvGrpSpPr>
        <p:grpSpPr>
          <a:xfrm flipH="1">
            <a:off x="760929" y="781096"/>
            <a:ext cx="533489" cy="533439"/>
            <a:chOff x="10553700" y="520699"/>
            <a:chExt cx="1079500" cy="1079400"/>
          </a:xfrm>
        </p:grpSpPr>
        <p:cxnSp>
          <p:nvCxnSpPr>
            <p:cNvPr id="209" name="Google Shape;209;g35ce770ccb5_2_192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0" name="Google Shape;210;g35ce770ccb5_2_192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1" name="Google Shape;211;g35ce770ccb5_2_192"/>
          <p:cNvGrpSpPr/>
          <p:nvPr/>
        </p:nvGrpSpPr>
        <p:grpSpPr>
          <a:xfrm rot="10800000">
            <a:off x="760929" y="8972463"/>
            <a:ext cx="533489" cy="533439"/>
            <a:chOff x="10553700" y="520699"/>
            <a:chExt cx="1079500" cy="1079400"/>
          </a:xfrm>
        </p:grpSpPr>
        <p:cxnSp>
          <p:nvCxnSpPr>
            <p:cNvPr id="212" name="Google Shape;212;g35ce770ccb5_2_192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3" name="Google Shape;213;g35ce770ccb5_2_192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14" name="Google Shape;214;g35ce770ccb5_2_192"/>
          <p:cNvGrpSpPr/>
          <p:nvPr/>
        </p:nvGrpSpPr>
        <p:grpSpPr>
          <a:xfrm flipH="1" rot="10800000">
            <a:off x="16917381" y="8972463"/>
            <a:ext cx="533489" cy="533439"/>
            <a:chOff x="10553700" y="520699"/>
            <a:chExt cx="1079500" cy="1079400"/>
          </a:xfrm>
        </p:grpSpPr>
        <p:cxnSp>
          <p:nvCxnSpPr>
            <p:cNvPr id="215" name="Google Shape;215;g35ce770ccb5_2_192"/>
            <p:cNvCxnSpPr/>
            <p:nvPr/>
          </p:nvCxnSpPr>
          <p:spPr>
            <a:xfrm>
              <a:off x="10553700" y="5206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6" name="Google Shape;216;g35ce770ccb5_2_192"/>
            <p:cNvCxnSpPr/>
            <p:nvPr/>
          </p:nvCxnSpPr>
          <p:spPr>
            <a:xfrm rot="5400000">
              <a:off x="11093500" y="1060399"/>
              <a:ext cx="1079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7" name="Google Shape;217;g35ce770ccb5_2_192"/>
          <p:cNvSpPr/>
          <p:nvPr>
            <p:ph idx="2" type="pic"/>
          </p:nvPr>
        </p:nvSpPr>
        <p:spPr>
          <a:xfrm>
            <a:off x="1151416" y="1741600"/>
            <a:ext cx="9435600" cy="548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custom">
  <p:cSld name="PPTMON custom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5ce770ccb5_2_209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5ce770ccb5_2_209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MON slide">
  <p:cSld name="PPTMON slide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35ce770ccb5_2_21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0854" y="10595886"/>
            <a:ext cx="3707606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5ce770ccb5_2_212"/>
          <p:cNvSpPr txBox="1"/>
          <p:nvPr/>
        </p:nvSpPr>
        <p:spPr>
          <a:xfrm>
            <a:off x="6109538" y="10595886"/>
            <a:ext cx="403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template by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bdd292450_0_11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g36bdd292450_0_11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g36bdd292450_0_11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bdd292450_0_116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g36bdd292450_0_1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7" name="Google Shape;237;g36bdd292450_0_11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g36bdd292450_0_11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g36bdd292450_0_11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bdd292450_0_1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g36bdd292450_0_12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g36bdd292450_0_12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g36bdd292450_0_12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g36bdd292450_0_1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bdd292450_0_128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g36bdd292450_0_128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9" name="Google Shape;249;g36bdd292450_0_12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g36bdd292450_0_12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g36bdd292450_0_12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bdd292450_0_1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g36bdd292450_0_134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55" name="Google Shape;255;g36bdd292450_0_134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56" name="Google Shape;256;g36bdd292450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g36bdd292450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g36bdd292450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6bdd292450_0_1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g36bdd292450_0_141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2" name="Google Shape;262;g36bdd292450_0_141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63" name="Google Shape;263;g36bdd292450_0_141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4" name="Google Shape;264;g36bdd292450_0_141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65" name="Google Shape;265;g36bdd292450_0_1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g36bdd292450_0_1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g36bdd292450_0_1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bdd292450_0_1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g36bdd292450_0_15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g36bdd292450_0_15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g36bdd292450_0_15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bdd292450_0_155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g36bdd292450_0_155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76" name="Google Shape;276;g36bdd292450_0_155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77" name="Google Shape;277;g36bdd292450_0_15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g36bdd292450_0_15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g36bdd292450_0_15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bdd292450_0_162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g36bdd292450_0_16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g36bdd292450_0_162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84" name="Google Shape;284;g36bdd292450_0_16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g36bdd292450_0_16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g36bdd292450_0_16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6bdd292450_0_1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g36bdd292450_0_169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0" name="Google Shape;290;g36bdd292450_0_16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g36bdd292450_0_16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g36bdd292450_0_16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6bdd292450_0_175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g36bdd292450_0_175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g36bdd292450_0_17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g36bdd292450_0_17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g36bdd292450_0_17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6bdd292450_0_10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6" name="Google Shape;226;g36bdd292450_0_10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g36bdd292450_0_10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g36bdd292450_0_10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g36bdd292450_0_10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2.jp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5" Type="http://schemas.openxmlformats.org/officeDocument/2006/relationships/image" Target="../media/image12.jpg"/><Relationship Id="rId6" Type="http://schemas.openxmlformats.org/officeDocument/2006/relationships/image" Target="../media/image3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35.png"/><Relationship Id="rId6" Type="http://schemas.openxmlformats.org/officeDocument/2006/relationships/image" Target="../media/image42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hyperlink" Target="http://drive.google.com/file/d/1uiw_l8lQwwxYLCBGJDnsRsGdFXdC5_ef/view" TargetMode="External"/><Relationship Id="rId5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9.png"/><Relationship Id="rId5" Type="http://schemas.openxmlformats.org/officeDocument/2006/relationships/image" Target="../media/image32.jp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jpg"/><Relationship Id="rId4" Type="http://schemas.openxmlformats.org/officeDocument/2006/relationships/image" Target="../media/image21.png"/><Relationship Id="rId9" Type="http://schemas.openxmlformats.org/officeDocument/2006/relationships/image" Target="../media/image30.jpg"/><Relationship Id="rId5" Type="http://schemas.openxmlformats.org/officeDocument/2006/relationships/image" Target="../media/image20.png"/><Relationship Id="rId6" Type="http://schemas.openxmlformats.org/officeDocument/2006/relationships/image" Target="../media/image27.png"/><Relationship Id="rId7" Type="http://schemas.openxmlformats.org/officeDocument/2006/relationships/image" Target="../media/image22.png"/><Relationship Id="rId8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jpg"/><Relationship Id="rId4" Type="http://schemas.openxmlformats.org/officeDocument/2006/relationships/image" Target="../media/image31.jpg"/><Relationship Id="rId5" Type="http://schemas.openxmlformats.org/officeDocument/2006/relationships/image" Target="../media/image60.jpg"/><Relationship Id="rId6" Type="http://schemas.openxmlformats.org/officeDocument/2006/relationships/image" Target="../media/image4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jpg"/><Relationship Id="rId4" Type="http://schemas.openxmlformats.org/officeDocument/2006/relationships/image" Target="../media/image34.jpg"/><Relationship Id="rId5" Type="http://schemas.openxmlformats.org/officeDocument/2006/relationships/image" Target="../media/image43.jpg"/><Relationship Id="rId6" Type="http://schemas.openxmlformats.org/officeDocument/2006/relationships/image" Target="../media/image4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Relationship Id="rId4" Type="http://schemas.openxmlformats.org/officeDocument/2006/relationships/image" Target="../media/image36.jpg"/><Relationship Id="rId5" Type="http://schemas.openxmlformats.org/officeDocument/2006/relationships/image" Target="../media/image49.jpg"/><Relationship Id="rId6" Type="http://schemas.openxmlformats.org/officeDocument/2006/relationships/image" Target="../media/image55.jpg"/><Relationship Id="rId7" Type="http://schemas.openxmlformats.org/officeDocument/2006/relationships/image" Target="../media/image5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Relationship Id="rId4" Type="http://schemas.openxmlformats.org/officeDocument/2006/relationships/image" Target="../media/image66.jpg"/><Relationship Id="rId5" Type="http://schemas.openxmlformats.org/officeDocument/2006/relationships/image" Target="../media/image57.jpg"/><Relationship Id="rId6" Type="http://schemas.openxmlformats.org/officeDocument/2006/relationships/image" Target="../media/image64.jpg"/><Relationship Id="rId7" Type="http://schemas.openxmlformats.org/officeDocument/2006/relationships/image" Target="../media/image4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jpg"/><Relationship Id="rId4" Type="http://schemas.openxmlformats.org/officeDocument/2006/relationships/hyperlink" Target="http://drive.google.com/file/d/1lndJmzi_DqYEmFwTAdY7SEM1Wpj2fiEF/view" TargetMode="External"/><Relationship Id="rId5" Type="http://schemas.openxmlformats.org/officeDocument/2006/relationships/image" Target="../media/image5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1.jpg"/><Relationship Id="rId4" Type="http://schemas.openxmlformats.org/officeDocument/2006/relationships/image" Target="../media/image65.jpg"/><Relationship Id="rId5" Type="http://schemas.openxmlformats.org/officeDocument/2006/relationships/image" Target="../media/image58.jpg"/><Relationship Id="rId6" Type="http://schemas.openxmlformats.org/officeDocument/2006/relationships/image" Target="../media/image5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jpg"/><Relationship Id="rId6" Type="http://schemas.openxmlformats.org/officeDocument/2006/relationships/image" Target="../media/image62.jpg"/><Relationship Id="rId7" Type="http://schemas.openxmlformats.org/officeDocument/2006/relationships/image" Target="../media/image50.jpg"/><Relationship Id="rId8" Type="http://schemas.openxmlformats.org/officeDocument/2006/relationships/image" Target="../media/image6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1.jpg"/><Relationship Id="rId4" Type="http://schemas.openxmlformats.org/officeDocument/2006/relationships/image" Target="../media/image67.png"/><Relationship Id="rId5" Type="http://schemas.openxmlformats.org/officeDocument/2006/relationships/image" Target="../media/image7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lXhAXQqOyfrAxTXGPIDAb58dMZ9JqRCo/view" TargetMode="External"/><Relationship Id="rId4" Type="http://schemas.openxmlformats.org/officeDocument/2006/relationships/image" Target="../media/image5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9.jpg"/><Relationship Id="rId4" Type="http://schemas.openxmlformats.org/officeDocument/2006/relationships/image" Target="../media/image77.jpg"/><Relationship Id="rId5" Type="http://schemas.openxmlformats.org/officeDocument/2006/relationships/image" Target="../media/image6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5.jpg"/><Relationship Id="rId4" Type="http://schemas.openxmlformats.org/officeDocument/2006/relationships/hyperlink" Target="http://drive.google.com/file/d/1e68i6c_avPaeshA9xvXD8wak0ql9EvOM/view" TargetMode="External"/><Relationship Id="rId5" Type="http://schemas.openxmlformats.org/officeDocument/2006/relationships/image" Target="../media/image6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35.png"/><Relationship Id="rId6" Type="http://schemas.openxmlformats.org/officeDocument/2006/relationships/image" Target="../media/image42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6.jpg"/><Relationship Id="rId4" Type="http://schemas.openxmlformats.org/officeDocument/2006/relationships/image" Target="../media/image70.jpg"/><Relationship Id="rId5" Type="http://schemas.openxmlformats.org/officeDocument/2006/relationships/image" Target="../media/image85.jpg"/><Relationship Id="rId6" Type="http://schemas.openxmlformats.org/officeDocument/2006/relationships/image" Target="../media/image8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4.png"/><Relationship Id="rId4" Type="http://schemas.openxmlformats.org/officeDocument/2006/relationships/image" Target="../media/image8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drive.google.com/file/d/1gf83iGeXkywZJbtCK1vI6FWz71sTypAP/view" TargetMode="External"/><Relationship Id="rId4" Type="http://schemas.openxmlformats.org/officeDocument/2006/relationships/image" Target="../media/image8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bdd292450_0_93"/>
          <p:cNvSpPr/>
          <p:nvPr/>
        </p:nvSpPr>
        <p:spPr>
          <a:xfrm>
            <a:off x="7293700" y="8987166"/>
            <a:ext cx="2985136" cy="866866"/>
          </a:xfrm>
          <a:custGeom>
            <a:rect b="b" l="l" r="r" t="t"/>
            <a:pathLst>
              <a:path extrusionOk="0" h="866866" w="2985136">
                <a:moveTo>
                  <a:pt x="0" y="0"/>
                </a:moveTo>
                <a:lnTo>
                  <a:pt x="2985136" y="0"/>
                </a:lnTo>
                <a:lnTo>
                  <a:pt x="2985136" y="866866"/>
                </a:lnTo>
                <a:lnTo>
                  <a:pt x="0" y="866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549" l="-2389" r="0" t="-11539"/>
            </a:stretch>
          </a:blipFill>
          <a:ln>
            <a:noFill/>
          </a:ln>
        </p:spPr>
      </p:sp>
      <p:sp>
        <p:nvSpPr>
          <p:cNvPr id="304" name="Google Shape;304;g36bdd292450_0_93"/>
          <p:cNvSpPr/>
          <p:nvPr/>
        </p:nvSpPr>
        <p:spPr>
          <a:xfrm>
            <a:off x="4386829" y="9011082"/>
            <a:ext cx="2244574" cy="877049"/>
          </a:xfrm>
          <a:custGeom>
            <a:rect b="b" l="l" r="r" t="t"/>
            <a:pathLst>
              <a:path extrusionOk="0" h="877049" w="2244574">
                <a:moveTo>
                  <a:pt x="0" y="0"/>
                </a:moveTo>
                <a:lnTo>
                  <a:pt x="2244574" y="0"/>
                </a:lnTo>
                <a:lnTo>
                  <a:pt x="2244574" y="877049"/>
                </a:lnTo>
                <a:lnTo>
                  <a:pt x="0" y="877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9" l="0" r="-949" t="-1819"/>
            </a:stretch>
          </a:blipFill>
          <a:ln>
            <a:noFill/>
          </a:ln>
        </p:spPr>
      </p:sp>
      <p:sp>
        <p:nvSpPr>
          <p:cNvPr id="305" name="Google Shape;305;g36bdd292450_0_93"/>
          <p:cNvSpPr/>
          <p:nvPr/>
        </p:nvSpPr>
        <p:spPr>
          <a:xfrm>
            <a:off x="239877" y="8160098"/>
            <a:ext cx="3851677" cy="2079261"/>
          </a:xfrm>
          <a:custGeom>
            <a:rect b="b" l="l" r="r" t="t"/>
            <a:pathLst>
              <a:path extrusionOk="0" h="2079261" w="3851677">
                <a:moveTo>
                  <a:pt x="0" y="0"/>
                </a:moveTo>
                <a:lnTo>
                  <a:pt x="3851677" y="0"/>
                </a:lnTo>
                <a:lnTo>
                  <a:pt x="3851677" y="2079260"/>
                </a:lnTo>
                <a:lnTo>
                  <a:pt x="0" y="2079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5338" l="0" r="0" t="-15338"/>
            </a:stretch>
          </a:blipFill>
          <a:ln>
            <a:noFill/>
          </a:ln>
        </p:spPr>
      </p:sp>
      <p:sp>
        <p:nvSpPr>
          <p:cNvPr id="306" name="Google Shape;306;g36bdd292450_0_93"/>
          <p:cNvSpPr/>
          <p:nvPr/>
        </p:nvSpPr>
        <p:spPr>
          <a:xfrm>
            <a:off x="5953462" y="325872"/>
            <a:ext cx="5470564" cy="1954815"/>
          </a:xfrm>
          <a:custGeom>
            <a:rect b="b" l="l" r="r" t="t"/>
            <a:pathLst>
              <a:path extrusionOk="0" h="1954815" w="5470564">
                <a:moveTo>
                  <a:pt x="0" y="0"/>
                </a:moveTo>
                <a:lnTo>
                  <a:pt x="5470564" y="0"/>
                </a:lnTo>
                <a:lnTo>
                  <a:pt x="5470564" y="1954815"/>
                </a:lnTo>
                <a:lnTo>
                  <a:pt x="0" y="1954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g36bdd292450_0_93"/>
          <p:cNvSpPr/>
          <p:nvPr/>
        </p:nvSpPr>
        <p:spPr>
          <a:xfrm>
            <a:off x="5244117" y="-305281"/>
            <a:ext cx="7084302" cy="10287000"/>
          </a:xfrm>
          <a:custGeom>
            <a:rect b="b" l="l" r="r" t="t"/>
            <a:pathLst>
              <a:path extrusionOk="0" h="10287000" w="7084302">
                <a:moveTo>
                  <a:pt x="0" y="0"/>
                </a:moveTo>
                <a:lnTo>
                  <a:pt x="7084302" y="0"/>
                </a:lnTo>
                <a:lnTo>
                  <a:pt x="70843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12000"/>
            </a:blip>
            <a:stretch>
              <a:fillRect b="-3379" l="-3639" r="-3289" t="0"/>
            </a:stretch>
          </a:blipFill>
          <a:ln>
            <a:noFill/>
          </a:ln>
        </p:spPr>
      </p:sp>
      <p:sp>
        <p:nvSpPr>
          <p:cNvPr id="308" name="Google Shape;308;g36bdd292450_0_93"/>
          <p:cNvSpPr/>
          <p:nvPr/>
        </p:nvSpPr>
        <p:spPr>
          <a:xfrm>
            <a:off x="10839386" y="9014075"/>
            <a:ext cx="2366631" cy="696280"/>
          </a:xfrm>
          <a:custGeom>
            <a:rect b="b" l="l" r="r" t="t"/>
            <a:pathLst>
              <a:path extrusionOk="0" h="696280" w="2366631">
                <a:moveTo>
                  <a:pt x="0" y="0"/>
                </a:moveTo>
                <a:lnTo>
                  <a:pt x="2366631" y="0"/>
                </a:lnTo>
                <a:lnTo>
                  <a:pt x="2366631" y="696280"/>
                </a:lnTo>
                <a:lnTo>
                  <a:pt x="0" y="696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g36bdd292450_0_93"/>
          <p:cNvSpPr/>
          <p:nvPr/>
        </p:nvSpPr>
        <p:spPr>
          <a:xfrm>
            <a:off x="15916094" y="5993641"/>
            <a:ext cx="2053039" cy="3870575"/>
          </a:xfrm>
          <a:custGeom>
            <a:rect b="b" l="l" r="r" t="t"/>
            <a:pathLst>
              <a:path extrusionOk="0" h="3870575" w="2053039">
                <a:moveTo>
                  <a:pt x="0" y="0"/>
                </a:moveTo>
                <a:lnTo>
                  <a:pt x="2053039" y="0"/>
                </a:lnTo>
                <a:lnTo>
                  <a:pt x="2053039" y="3870574"/>
                </a:lnTo>
                <a:lnTo>
                  <a:pt x="0" y="3870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989" l="-1069" r="0" t="-689"/>
            </a:stretch>
          </a:blipFill>
          <a:ln>
            <a:noFill/>
          </a:ln>
        </p:spPr>
      </p:sp>
      <p:sp>
        <p:nvSpPr>
          <p:cNvPr id="310" name="Google Shape;310;g36bdd292450_0_93"/>
          <p:cNvSpPr/>
          <p:nvPr/>
        </p:nvSpPr>
        <p:spPr>
          <a:xfrm>
            <a:off x="13501292" y="8937145"/>
            <a:ext cx="2124838" cy="850141"/>
          </a:xfrm>
          <a:custGeom>
            <a:rect b="b" l="l" r="r" t="t"/>
            <a:pathLst>
              <a:path extrusionOk="0" h="850141" w="2124838">
                <a:moveTo>
                  <a:pt x="0" y="0"/>
                </a:moveTo>
                <a:lnTo>
                  <a:pt x="2124837" y="0"/>
                </a:lnTo>
                <a:lnTo>
                  <a:pt x="2124837" y="850140"/>
                </a:lnTo>
                <a:lnTo>
                  <a:pt x="0" y="850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g36bdd292450_0_93"/>
          <p:cNvSpPr/>
          <p:nvPr/>
        </p:nvSpPr>
        <p:spPr>
          <a:xfrm>
            <a:off x="6538102" y="2280687"/>
            <a:ext cx="4301284" cy="5879411"/>
          </a:xfrm>
          <a:custGeom>
            <a:rect b="b" l="l" r="r" t="t"/>
            <a:pathLst>
              <a:path extrusionOk="0" h="5879411" w="4301284">
                <a:moveTo>
                  <a:pt x="0" y="0"/>
                </a:moveTo>
                <a:lnTo>
                  <a:pt x="4301284" y="0"/>
                </a:lnTo>
                <a:lnTo>
                  <a:pt x="4301284" y="5879411"/>
                </a:lnTo>
                <a:lnTo>
                  <a:pt x="0" y="5879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699" l="0" r="-1649" t="-2708"/>
            </a:stretch>
          </a:blipFill>
          <a:ln>
            <a:noFill/>
          </a:ln>
        </p:spPr>
      </p:sp>
      <p:sp>
        <p:nvSpPr>
          <p:cNvPr id="312" name="Google Shape;312;g36bdd292450_0_93"/>
          <p:cNvSpPr txBox="1"/>
          <p:nvPr/>
        </p:nvSpPr>
        <p:spPr>
          <a:xfrm>
            <a:off x="5076039" y="8464853"/>
            <a:ext cx="73320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4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thanks to our sponsors</a:t>
            </a:r>
            <a:endParaRPr/>
          </a:p>
          <a:p>
            <a:pPr indent="0" lvl="0" marL="0" marR="0" rtl="0" algn="ctr">
              <a:lnSpc>
                <a:spcPct val="1167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4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1"/>
          <p:cNvGrpSpPr/>
          <p:nvPr/>
        </p:nvGrpSpPr>
        <p:grpSpPr>
          <a:xfrm>
            <a:off x="16580031" y="9351544"/>
            <a:ext cx="740300" cy="70556"/>
            <a:chOff x="0" y="0"/>
            <a:chExt cx="987066" cy="94074"/>
          </a:xfrm>
        </p:grpSpPr>
        <p:sp>
          <p:nvSpPr>
            <p:cNvPr id="318" name="Google Shape;318;p1"/>
            <p:cNvSpPr/>
            <p:nvPr/>
          </p:nvSpPr>
          <p:spPr>
            <a:xfrm>
              <a:off x="0" y="0"/>
              <a:ext cx="94074" cy="9407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"/>
            <p:cNvSpPr/>
            <p:nvPr/>
          </p:nvSpPr>
          <p:spPr>
            <a:xfrm>
              <a:off x="225778" y="0"/>
              <a:ext cx="94074" cy="9407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"/>
            <p:cNvSpPr/>
            <p:nvPr/>
          </p:nvSpPr>
          <p:spPr>
            <a:xfrm>
              <a:off x="447638" y="0"/>
              <a:ext cx="94074" cy="9407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"/>
            <p:cNvSpPr/>
            <p:nvPr/>
          </p:nvSpPr>
          <p:spPr>
            <a:xfrm>
              <a:off x="670311" y="0"/>
              <a:ext cx="94074" cy="9407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"/>
            <p:cNvSpPr/>
            <p:nvPr/>
          </p:nvSpPr>
          <p:spPr>
            <a:xfrm>
              <a:off x="892992" y="0"/>
              <a:ext cx="94074" cy="9407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1"/>
          <p:cNvSpPr/>
          <p:nvPr/>
        </p:nvSpPr>
        <p:spPr>
          <a:xfrm>
            <a:off x="0" y="0"/>
            <a:ext cx="16285488" cy="10287000"/>
          </a:xfrm>
          <a:custGeom>
            <a:rect b="b" l="l" r="r" t="t"/>
            <a:pathLst>
              <a:path extrusionOk="0" h="10287000" w="16285488">
                <a:moveTo>
                  <a:pt x="0" y="0"/>
                </a:moveTo>
                <a:lnTo>
                  <a:pt x="16285488" y="0"/>
                </a:lnTo>
                <a:lnTo>
                  <a:pt x="1628548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8" l="0" r="0" t="-30"/>
            </a:stretch>
          </a:blipFill>
          <a:ln>
            <a:noFill/>
          </a:ln>
        </p:spPr>
      </p:sp>
      <p:sp>
        <p:nvSpPr>
          <p:cNvPr id="324" name="Google Shape;324;p1"/>
          <p:cNvSpPr/>
          <p:nvPr/>
        </p:nvSpPr>
        <p:spPr>
          <a:xfrm>
            <a:off x="7699906" y="8487377"/>
            <a:ext cx="2888188" cy="934723"/>
          </a:xfrm>
          <a:custGeom>
            <a:rect b="b" l="l" r="r" t="t"/>
            <a:pathLst>
              <a:path extrusionOk="0" h="934723" w="2888188">
                <a:moveTo>
                  <a:pt x="0" y="0"/>
                </a:moveTo>
                <a:lnTo>
                  <a:pt x="2888188" y="0"/>
                </a:lnTo>
                <a:lnTo>
                  <a:pt x="2888188" y="934722"/>
                </a:lnTo>
                <a:lnTo>
                  <a:pt x="0" y="934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p1"/>
          <p:cNvSpPr/>
          <p:nvPr/>
        </p:nvSpPr>
        <p:spPr>
          <a:xfrm>
            <a:off x="7045402" y="251896"/>
            <a:ext cx="4184617" cy="8702842"/>
          </a:xfrm>
          <a:custGeom>
            <a:rect b="b" l="l" r="r" t="t"/>
            <a:pathLst>
              <a:path extrusionOk="0" h="8702842" w="4184617">
                <a:moveTo>
                  <a:pt x="0" y="0"/>
                </a:moveTo>
                <a:lnTo>
                  <a:pt x="4184616" y="0"/>
                </a:lnTo>
                <a:lnTo>
                  <a:pt x="4184616" y="8702842"/>
                </a:lnTo>
                <a:lnTo>
                  <a:pt x="0" y="8702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p1"/>
          <p:cNvSpPr txBox="1"/>
          <p:nvPr/>
        </p:nvSpPr>
        <p:spPr>
          <a:xfrm>
            <a:off x="221513" y="4010675"/>
            <a:ext cx="170988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1"/>
              <a:buFont typeface="Arial"/>
              <a:buNone/>
            </a:pPr>
            <a:r>
              <a:rPr lang="en-US" sz="7701">
                <a:solidFill>
                  <a:srgbClr val="FFFFFF"/>
                </a:solidFill>
              </a:rPr>
              <a:t>Tai Orooro Tai Auaha</a:t>
            </a:r>
            <a:r>
              <a:rPr b="0" i="0" lang="en-US" sz="770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"/>
          <p:cNvSpPr txBox="1"/>
          <p:nvPr/>
        </p:nvSpPr>
        <p:spPr>
          <a:xfrm>
            <a:off x="6157115" y="6849423"/>
            <a:ext cx="59040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9"/>
              <a:buFont typeface="Arial"/>
              <a:buNone/>
            </a:pPr>
            <a:r>
              <a:rPr b="0" i="0" lang="en-US" sz="2599" u="none" cap="none" strike="noStrike">
                <a:solidFill>
                  <a:srgbClr val="5E5E5E"/>
                </a:solidFill>
                <a:latin typeface="Bebas Neue"/>
                <a:ea typeface="Bebas Neue"/>
                <a:cs typeface="Bebas Neue"/>
                <a:sym typeface="Bebas Neue"/>
              </a:rPr>
              <a:t>Tai Orooro Tai AUAHA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"/>
          <p:cNvSpPr txBox="1"/>
          <p:nvPr/>
        </p:nvSpPr>
        <p:spPr>
          <a:xfrm>
            <a:off x="6157116" y="7249313"/>
            <a:ext cx="59040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9"/>
              <a:buFont typeface="Arial"/>
              <a:buNone/>
            </a:pPr>
            <a:r>
              <a:rPr b="0" i="0" lang="en-US" sz="2599" u="none" cap="none" strike="noStrike">
                <a:solidFill>
                  <a:srgbClr val="5E5E5E"/>
                </a:solidFill>
                <a:latin typeface="Bebas Neue"/>
                <a:ea typeface="Bebas Neue"/>
                <a:cs typeface="Bebas Neue"/>
                <a:sym typeface="Bebas Neue"/>
              </a:rPr>
              <a:t>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"/>
          <p:cNvSpPr txBox="1"/>
          <p:nvPr/>
        </p:nvSpPr>
        <p:spPr>
          <a:xfrm>
            <a:off x="5664128" y="5072573"/>
            <a:ext cx="6213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THROUGH 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36bc5849cc4_1_4" title="IMG_6855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6350"/>
            <a:ext cx="18288000" cy="1349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36bc5849cc4_1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900" y="5559450"/>
            <a:ext cx="5997375" cy="45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6bc5849cc4_1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0175" y="152403"/>
            <a:ext cx="3981450" cy="526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36bc5849cc4_1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4075" y="145002"/>
            <a:ext cx="3981450" cy="533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36bc5849cc4_1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93850" y="420361"/>
            <a:ext cx="3845200" cy="882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6bc5849cc4_1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26125" y="152400"/>
            <a:ext cx="3845200" cy="5126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36bc5849cc4_1_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29650" y="5471881"/>
            <a:ext cx="6161050" cy="4626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g36bc5849cc4_1_16" title="Horomon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26225" y="152400"/>
            <a:ext cx="21940444" cy="1013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36bc5849cc4_1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750" y="0"/>
            <a:ext cx="8995626" cy="119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"/>
          <p:cNvSpPr/>
          <p:nvPr/>
        </p:nvSpPr>
        <p:spPr>
          <a:xfrm>
            <a:off x="-414650" y="-98725"/>
            <a:ext cx="20299680" cy="10569892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45" r="-445" t="0"/>
            </a:stretch>
          </a:blipFill>
          <a:ln>
            <a:noFill/>
          </a:ln>
        </p:spPr>
      </p:sp>
      <p:sp>
        <p:nvSpPr>
          <p:cNvPr id="364" name="Google Shape;364;p3"/>
          <p:cNvSpPr txBox="1"/>
          <p:nvPr/>
        </p:nvSpPr>
        <p:spPr>
          <a:xfrm>
            <a:off x="1028700" y="3857625"/>
            <a:ext cx="162306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0" i="0" lang="en-US" sz="7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Wiremu Sarich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p3" title="TAS_Wananga_FINAL-1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725" y="-148081"/>
            <a:ext cx="18790925" cy="1066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"/>
          <p:cNvSpPr/>
          <p:nvPr/>
        </p:nvSpPr>
        <p:spPr>
          <a:xfrm>
            <a:off x="6149373" y="0"/>
            <a:ext cx="12138627" cy="10287000"/>
          </a:xfrm>
          <a:custGeom>
            <a:rect b="b" l="l" r="r" t="t"/>
            <a:pathLst>
              <a:path extrusionOk="0" h="10287000" w="12138627">
                <a:moveTo>
                  <a:pt x="0" y="0"/>
                </a:moveTo>
                <a:lnTo>
                  <a:pt x="12138627" y="0"/>
                </a:lnTo>
                <a:lnTo>
                  <a:pt x="1213862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85" l="0" r="0" t="-885"/>
            </a:stretch>
          </a:blipFill>
          <a:ln>
            <a:noFill/>
          </a:ln>
        </p:spPr>
      </p:sp>
      <p:cxnSp>
        <p:nvCxnSpPr>
          <p:cNvPr id="371" name="Google Shape;371;p2"/>
          <p:cNvCxnSpPr/>
          <p:nvPr/>
        </p:nvCxnSpPr>
        <p:spPr>
          <a:xfrm rot="-5400000">
            <a:off x="7317956" y="2009010"/>
            <a:ext cx="938074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2" name="Google Shape;372;p2"/>
          <p:cNvCxnSpPr/>
          <p:nvPr/>
        </p:nvCxnSpPr>
        <p:spPr>
          <a:xfrm rot="-5400000">
            <a:off x="12821306" y="2009010"/>
            <a:ext cx="938074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3" name="Google Shape;373;p2"/>
          <p:cNvCxnSpPr/>
          <p:nvPr/>
        </p:nvCxnSpPr>
        <p:spPr>
          <a:xfrm rot="-5400000">
            <a:off x="12821306" y="6792831"/>
            <a:ext cx="938074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4" name="Google Shape;374;p2"/>
          <p:cNvCxnSpPr/>
          <p:nvPr/>
        </p:nvCxnSpPr>
        <p:spPr>
          <a:xfrm rot="-5400000">
            <a:off x="7317956" y="6802356"/>
            <a:ext cx="938074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5" name="Google Shape;375;p2"/>
          <p:cNvSpPr/>
          <p:nvPr/>
        </p:nvSpPr>
        <p:spPr>
          <a:xfrm>
            <a:off x="0" y="3426359"/>
            <a:ext cx="6149373" cy="4100863"/>
          </a:xfrm>
          <a:custGeom>
            <a:rect b="b" l="l" r="r" t="t"/>
            <a:pathLst>
              <a:path extrusionOk="0" h="4100863" w="6149373">
                <a:moveTo>
                  <a:pt x="0" y="0"/>
                </a:moveTo>
                <a:lnTo>
                  <a:pt x="6149373" y="0"/>
                </a:lnTo>
                <a:lnTo>
                  <a:pt x="6149373" y="4100863"/>
                </a:lnTo>
                <a:lnTo>
                  <a:pt x="0" y="4100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2"/>
          <p:cNvSpPr txBox="1"/>
          <p:nvPr/>
        </p:nvSpPr>
        <p:spPr>
          <a:xfrm>
            <a:off x="1028700" y="1148801"/>
            <a:ext cx="4791909" cy="81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KAUPAPA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"/>
          <p:cNvSpPr txBox="1"/>
          <p:nvPr/>
        </p:nvSpPr>
        <p:spPr>
          <a:xfrm>
            <a:off x="6149373" y="1612225"/>
            <a:ext cx="1215617" cy="88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TAHI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"/>
          <p:cNvSpPr txBox="1"/>
          <p:nvPr/>
        </p:nvSpPr>
        <p:spPr>
          <a:xfrm>
            <a:off x="8209309" y="1676676"/>
            <a:ext cx="351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Tikanga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"/>
          <p:cNvSpPr txBox="1"/>
          <p:nvPr/>
        </p:nvSpPr>
        <p:spPr>
          <a:xfrm>
            <a:off x="8209309" y="2922737"/>
            <a:ext cx="3513000" cy="19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lang="en-US" sz="15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Vision for change - The why, who, what, where and how. </a:t>
            </a:r>
            <a:endParaRPr sz="1599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136" lvl="0" marL="45720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99"/>
              <a:buFont typeface="Inter"/>
              <a:buChar char="-"/>
            </a:pPr>
            <a:r>
              <a:rPr lang="en-US" sz="15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Marae is different from the School. </a:t>
            </a:r>
            <a:endParaRPr sz="1599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136" lvl="0" marL="45720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99"/>
              <a:buFont typeface="Inter"/>
              <a:buChar char="-"/>
            </a:pPr>
            <a:r>
              <a:rPr lang="en-US" sz="15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Students are different on the Marae. </a:t>
            </a:r>
            <a:endParaRPr sz="1599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0" name="Google Shape;380;p2"/>
          <p:cNvSpPr txBox="1"/>
          <p:nvPr/>
        </p:nvSpPr>
        <p:spPr>
          <a:xfrm>
            <a:off x="13666888" y="2922737"/>
            <a:ext cx="37443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Time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Place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People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1" name="Google Shape;381;p2"/>
          <p:cNvSpPr txBox="1"/>
          <p:nvPr/>
        </p:nvSpPr>
        <p:spPr>
          <a:xfrm>
            <a:off x="13666888" y="7725424"/>
            <a:ext cx="35130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Time to share kōrero, evaluate, reflect together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2" name="Google Shape;382;p2"/>
          <p:cNvSpPr txBox="1"/>
          <p:nvPr/>
        </p:nvSpPr>
        <p:spPr>
          <a:xfrm>
            <a:off x="8209309" y="7725424"/>
            <a:ext cx="35130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Avenger Squad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nter"/>
              <a:buChar char="-"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Having the right people in the right place. 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nter"/>
              <a:buChar char="-"/>
            </a:pP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There are some people who are movers and shakers.</a:t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3" name="Google Shape;383;p2"/>
          <p:cNvSpPr txBox="1"/>
          <p:nvPr/>
        </p:nvSpPr>
        <p:spPr>
          <a:xfrm>
            <a:off x="8209309" y="6467076"/>
            <a:ext cx="351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Whānau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"/>
          <p:cNvSpPr txBox="1"/>
          <p:nvPr/>
        </p:nvSpPr>
        <p:spPr>
          <a:xfrm>
            <a:off x="13666888" y="6467076"/>
            <a:ext cx="4406067" cy="622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Whakawhiti kōrero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"/>
          <p:cNvSpPr txBox="1"/>
          <p:nvPr/>
        </p:nvSpPr>
        <p:spPr>
          <a:xfrm>
            <a:off x="13666888" y="1676676"/>
            <a:ext cx="4002126" cy="622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"/>
          <p:cNvSpPr txBox="1"/>
          <p:nvPr/>
        </p:nvSpPr>
        <p:spPr>
          <a:xfrm>
            <a:off x="6322695" y="6396046"/>
            <a:ext cx="1042295" cy="88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RUA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"/>
          <p:cNvSpPr txBox="1"/>
          <p:nvPr/>
        </p:nvSpPr>
        <p:spPr>
          <a:xfrm>
            <a:off x="11722312" y="6396046"/>
            <a:ext cx="1175609" cy="88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WHA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"/>
          <p:cNvSpPr txBox="1"/>
          <p:nvPr/>
        </p:nvSpPr>
        <p:spPr>
          <a:xfrm>
            <a:off x="11464326" y="1612225"/>
            <a:ext cx="1433595" cy="88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TORU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"/>
          <p:cNvSpPr txBox="1"/>
          <p:nvPr/>
        </p:nvSpPr>
        <p:spPr>
          <a:xfrm>
            <a:off x="1028700" y="8431613"/>
            <a:ext cx="35385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Mahia te mahi,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Hei painga mo te Iwi.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"/>
          <p:cNvSpPr/>
          <p:nvPr/>
        </p:nvSpPr>
        <p:spPr>
          <a:xfrm>
            <a:off x="0" y="33857"/>
            <a:ext cx="12886435" cy="10287000"/>
          </a:xfrm>
          <a:custGeom>
            <a:rect b="b" l="l" r="r" t="t"/>
            <a:pathLst>
              <a:path extrusionOk="0" h="10287000" w="12886435">
                <a:moveTo>
                  <a:pt x="0" y="0"/>
                </a:moveTo>
                <a:lnTo>
                  <a:pt x="12886435" y="0"/>
                </a:lnTo>
                <a:lnTo>
                  <a:pt x="128864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62" l="0" r="0" t="-261"/>
            </a:stretch>
          </a:blipFill>
          <a:ln>
            <a:noFill/>
          </a:ln>
        </p:spPr>
      </p:sp>
      <p:cxnSp>
        <p:nvCxnSpPr>
          <p:cNvPr id="395" name="Google Shape;395;p4"/>
          <p:cNvCxnSpPr/>
          <p:nvPr/>
        </p:nvCxnSpPr>
        <p:spPr>
          <a:xfrm rot="10800000">
            <a:off x="1167432" y="8703012"/>
            <a:ext cx="938100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6" name="Google Shape;396;p4"/>
          <p:cNvSpPr/>
          <p:nvPr/>
        </p:nvSpPr>
        <p:spPr>
          <a:xfrm>
            <a:off x="12886435" y="0"/>
            <a:ext cx="5401565" cy="10287000"/>
          </a:xfrm>
          <a:custGeom>
            <a:rect b="b" l="l" r="r" t="t"/>
            <a:pathLst>
              <a:path extrusionOk="0" h="10287000" w="5401565">
                <a:moveTo>
                  <a:pt x="0" y="0"/>
                </a:moveTo>
                <a:lnTo>
                  <a:pt x="5401565" y="0"/>
                </a:lnTo>
                <a:lnTo>
                  <a:pt x="54015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0" t="-6"/>
            </a:stretch>
          </a:blipFill>
          <a:ln>
            <a:noFill/>
          </a:ln>
        </p:spPr>
      </p:sp>
      <p:sp>
        <p:nvSpPr>
          <p:cNvPr id="397" name="Google Shape;397;p4"/>
          <p:cNvSpPr/>
          <p:nvPr/>
        </p:nvSpPr>
        <p:spPr>
          <a:xfrm>
            <a:off x="11546692" y="21166"/>
            <a:ext cx="6733535" cy="10265825"/>
          </a:xfrm>
          <a:custGeom>
            <a:rect b="b" l="l" r="r" t="t"/>
            <a:pathLst>
              <a:path extrusionOk="0" h="9258300" w="5948911">
                <a:moveTo>
                  <a:pt x="0" y="0"/>
                </a:moveTo>
                <a:lnTo>
                  <a:pt x="5948911" y="0"/>
                </a:lnTo>
                <a:lnTo>
                  <a:pt x="5948911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874" r="-1872" t="0"/>
            </a:stretch>
          </a:blipFill>
          <a:ln>
            <a:noFill/>
          </a:ln>
        </p:spPr>
      </p:sp>
      <p:sp>
        <p:nvSpPr>
          <p:cNvPr id="398" name="Google Shape;398;p4"/>
          <p:cNvSpPr txBox="1"/>
          <p:nvPr/>
        </p:nvSpPr>
        <p:spPr>
          <a:xfrm>
            <a:off x="1167433" y="990600"/>
            <a:ext cx="823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</a:rPr>
              <a:t>Rārangi Wā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4"/>
          <p:cNvSpPr txBox="1"/>
          <p:nvPr/>
        </p:nvSpPr>
        <p:spPr>
          <a:xfrm>
            <a:off x="1167425" y="1987650"/>
            <a:ext cx="9238200" cy="6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2018: Moved home (Ngati Kahu)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2019: First Wananga Maitai Bay - James Webster, Darrin Pivac, Wiremu Sarich, Kylie Simeon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2020: 3 Wananga </a:t>
            </a: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amongst</a:t>
            </a: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Covid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2021: 3x 3 day wananga and 3 W/E Wananga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2022: 3x 5 day Wananga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2023: 3x 5 day Wananga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2024: 3x 5 day Wananga and 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2024: 3 weeks at FestPAC 29 students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2025: Waitangi &amp; Handover</a:t>
            </a:r>
            <a:endParaRPr sz="3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0" name="Google Shape;400;p4"/>
          <p:cNvSpPr txBox="1"/>
          <p:nvPr/>
        </p:nvSpPr>
        <p:spPr>
          <a:xfrm>
            <a:off x="1167433" y="8807173"/>
            <a:ext cx="4226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4"/>
          <p:cNvSpPr txBox="1"/>
          <p:nvPr/>
        </p:nvSpPr>
        <p:spPr>
          <a:xfrm>
            <a:off x="5882856" y="8807173"/>
            <a:ext cx="4226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"/>
          <p:cNvSpPr/>
          <p:nvPr/>
        </p:nvSpPr>
        <p:spPr>
          <a:xfrm>
            <a:off x="10248537" y="0"/>
            <a:ext cx="8039463" cy="10287000"/>
          </a:xfrm>
          <a:custGeom>
            <a:rect b="b" l="l" r="r" t="t"/>
            <a:pathLst>
              <a:path extrusionOk="0" h="10287000" w="8039463">
                <a:moveTo>
                  <a:pt x="0" y="0"/>
                </a:moveTo>
                <a:lnTo>
                  <a:pt x="8039463" y="0"/>
                </a:lnTo>
                <a:lnTo>
                  <a:pt x="80394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5931" r="-45929" t="0"/>
            </a:stretch>
          </a:blipFill>
          <a:ln>
            <a:noFill/>
          </a:ln>
        </p:spPr>
      </p:sp>
      <p:sp>
        <p:nvSpPr>
          <p:cNvPr id="407" name="Google Shape;407;p6"/>
          <p:cNvSpPr/>
          <p:nvPr/>
        </p:nvSpPr>
        <p:spPr>
          <a:xfrm>
            <a:off x="0" y="0"/>
            <a:ext cx="14180816" cy="10287000"/>
          </a:xfrm>
          <a:custGeom>
            <a:rect b="b" l="l" r="r" t="t"/>
            <a:pathLst>
              <a:path extrusionOk="0" h="10287000" w="14180816">
                <a:moveTo>
                  <a:pt x="0" y="0"/>
                </a:moveTo>
                <a:lnTo>
                  <a:pt x="14180816" y="0"/>
                </a:lnTo>
                <a:lnTo>
                  <a:pt x="141808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6"/>
          <p:cNvSpPr/>
          <p:nvPr/>
        </p:nvSpPr>
        <p:spPr>
          <a:xfrm>
            <a:off x="2025657" y="1737508"/>
            <a:ext cx="798306" cy="1028413"/>
          </a:xfrm>
          <a:custGeom>
            <a:rect b="b" l="l" r="r" t="t"/>
            <a:pathLst>
              <a:path extrusionOk="0" h="1028413" w="798306">
                <a:moveTo>
                  <a:pt x="0" y="0"/>
                </a:moveTo>
                <a:lnTo>
                  <a:pt x="798306" y="0"/>
                </a:lnTo>
                <a:lnTo>
                  <a:pt x="798306" y="1028414"/>
                </a:lnTo>
                <a:lnTo>
                  <a:pt x="0" y="10284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6"/>
          <p:cNvSpPr/>
          <p:nvPr/>
        </p:nvSpPr>
        <p:spPr>
          <a:xfrm>
            <a:off x="2001151" y="4693261"/>
            <a:ext cx="822812" cy="900478"/>
          </a:xfrm>
          <a:custGeom>
            <a:rect b="b" l="l" r="r" t="t"/>
            <a:pathLst>
              <a:path extrusionOk="0" h="900478" w="822812">
                <a:moveTo>
                  <a:pt x="0" y="0"/>
                </a:moveTo>
                <a:lnTo>
                  <a:pt x="822812" y="0"/>
                </a:lnTo>
                <a:lnTo>
                  <a:pt x="822812" y="900478"/>
                </a:lnTo>
                <a:lnTo>
                  <a:pt x="0" y="900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6"/>
          <p:cNvSpPr/>
          <p:nvPr/>
        </p:nvSpPr>
        <p:spPr>
          <a:xfrm>
            <a:off x="2025657" y="7598961"/>
            <a:ext cx="798306" cy="785333"/>
          </a:xfrm>
          <a:custGeom>
            <a:rect b="b" l="l" r="r" t="t"/>
            <a:pathLst>
              <a:path extrusionOk="0" h="785333" w="798306">
                <a:moveTo>
                  <a:pt x="0" y="0"/>
                </a:moveTo>
                <a:lnTo>
                  <a:pt x="798306" y="0"/>
                </a:lnTo>
                <a:lnTo>
                  <a:pt x="798306" y="785334"/>
                </a:lnTo>
                <a:lnTo>
                  <a:pt x="0" y="7853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6"/>
          <p:cNvSpPr/>
          <p:nvPr/>
        </p:nvSpPr>
        <p:spPr>
          <a:xfrm>
            <a:off x="454589" y="1518011"/>
            <a:ext cx="3142136" cy="2094757"/>
          </a:xfrm>
          <a:custGeom>
            <a:rect b="b" l="l" r="r" t="t"/>
            <a:pathLst>
              <a:path extrusionOk="0" h="2094757" w="3142136">
                <a:moveTo>
                  <a:pt x="0" y="0"/>
                </a:moveTo>
                <a:lnTo>
                  <a:pt x="3142136" y="0"/>
                </a:lnTo>
                <a:lnTo>
                  <a:pt x="3142136" y="2094757"/>
                </a:lnTo>
                <a:lnTo>
                  <a:pt x="0" y="2094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2" name="Google Shape;412;p6"/>
          <p:cNvSpPr/>
          <p:nvPr/>
        </p:nvSpPr>
        <p:spPr>
          <a:xfrm>
            <a:off x="454589" y="4153334"/>
            <a:ext cx="3142136" cy="2094757"/>
          </a:xfrm>
          <a:custGeom>
            <a:rect b="b" l="l" r="r" t="t"/>
            <a:pathLst>
              <a:path extrusionOk="0" h="2094757" w="3142136">
                <a:moveTo>
                  <a:pt x="0" y="0"/>
                </a:moveTo>
                <a:lnTo>
                  <a:pt x="3142136" y="0"/>
                </a:lnTo>
                <a:lnTo>
                  <a:pt x="3142136" y="2094758"/>
                </a:lnTo>
                <a:lnTo>
                  <a:pt x="0" y="20947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3" name="Google Shape;413;p6"/>
          <p:cNvSpPr/>
          <p:nvPr/>
        </p:nvSpPr>
        <p:spPr>
          <a:xfrm>
            <a:off x="454589" y="6788658"/>
            <a:ext cx="3142136" cy="2094757"/>
          </a:xfrm>
          <a:custGeom>
            <a:rect b="b" l="l" r="r" t="t"/>
            <a:pathLst>
              <a:path extrusionOk="0" h="2094757" w="3142136">
                <a:moveTo>
                  <a:pt x="0" y="0"/>
                </a:moveTo>
                <a:lnTo>
                  <a:pt x="3142136" y="0"/>
                </a:lnTo>
                <a:lnTo>
                  <a:pt x="3142136" y="2094757"/>
                </a:lnTo>
                <a:lnTo>
                  <a:pt x="0" y="2094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4" name="Google Shape;414;p6"/>
          <p:cNvSpPr txBox="1"/>
          <p:nvPr/>
        </p:nvSpPr>
        <p:spPr>
          <a:xfrm>
            <a:off x="3805129" y="1432286"/>
            <a:ext cx="5827784" cy="688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4"/>
              <a:buFont typeface="Arial"/>
              <a:buNone/>
            </a:pPr>
            <a:r>
              <a:rPr b="0" i="0" lang="en-US" sz="40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Tangata</a:t>
            </a:r>
            <a:endParaRPr b="0" i="0" sz="4004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5" name="Google Shape;415;p6"/>
          <p:cNvSpPr txBox="1"/>
          <p:nvPr/>
        </p:nvSpPr>
        <p:spPr>
          <a:xfrm>
            <a:off x="3805129" y="2283068"/>
            <a:ext cx="4946127" cy="298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Our greatest resource is our people.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6"/>
          <p:cNvSpPr txBox="1"/>
          <p:nvPr/>
        </p:nvSpPr>
        <p:spPr>
          <a:xfrm>
            <a:off x="3805129" y="5029200"/>
            <a:ext cx="4946127" cy="298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Our greatest knowledge is our stories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6"/>
          <p:cNvSpPr txBox="1"/>
          <p:nvPr/>
        </p:nvSpPr>
        <p:spPr>
          <a:xfrm>
            <a:off x="3805129" y="7778887"/>
            <a:ext cx="4946127" cy="298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Our greatest healer is our vibration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6"/>
          <p:cNvSpPr txBox="1"/>
          <p:nvPr/>
        </p:nvSpPr>
        <p:spPr>
          <a:xfrm>
            <a:off x="3805129" y="4175486"/>
            <a:ext cx="5827784" cy="688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4"/>
              <a:buFont typeface="Arial"/>
              <a:buNone/>
            </a:pPr>
            <a:r>
              <a:rPr b="0" i="0" lang="en-US" sz="40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Pūrākau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6"/>
          <p:cNvSpPr txBox="1"/>
          <p:nvPr/>
        </p:nvSpPr>
        <p:spPr>
          <a:xfrm>
            <a:off x="3805129" y="6910104"/>
            <a:ext cx="5827784" cy="688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4"/>
              <a:buFont typeface="Arial"/>
              <a:buNone/>
            </a:pPr>
            <a:r>
              <a:rPr b="0" i="0" lang="en-US" sz="40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Pūoro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6"/>
          <p:cNvSpPr txBox="1"/>
          <p:nvPr/>
        </p:nvSpPr>
        <p:spPr>
          <a:xfrm>
            <a:off x="11409325" y="8009400"/>
            <a:ext cx="60198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 kore te patiki e hoki ki tona puehu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flounder (fish) does not return to his dust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 not make the same mistake twice.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Take every opportunity, as it may not come around again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5" name="Google Shape;425;p9"/>
          <p:cNvCxnSpPr/>
          <p:nvPr/>
        </p:nvCxnSpPr>
        <p:spPr>
          <a:xfrm>
            <a:off x="1267008" y="3361456"/>
            <a:ext cx="1205854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6" name="Google Shape;426;p9"/>
          <p:cNvSpPr/>
          <p:nvPr/>
        </p:nvSpPr>
        <p:spPr>
          <a:xfrm>
            <a:off x="9040373" y="560849"/>
            <a:ext cx="3476361" cy="4635148"/>
          </a:xfrm>
          <a:custGeom>
            <a:rect b="b" l="l" r="r" t="t"/>
            <a:pathLst>
              <a:path extrusionOk="0" h="4635148" w="3476361">
                <a:moveTo>
                  <a:pt x="0" y="0"/>
                </a:moveTo>
                <a:lnTo>
                  <a:pt x="3476361" y="0"/>
                </a:lnTo>
                <a:lnTo>
                  <a:pt x="3476361" y="4635148"/>
                </a:lnTo>
                <a:lnTo>
                  <a:pt x="0" y="4635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2000"/>
            </a:blip>
            <a:stretch>
              <a:fillRect b="13299" l="0" r="0" t="-13299"/>
            </a:stretch>
          </a:blipFill>
          <a:ln>
            <a:noFill/>
          </a:ln>
        </p:spPr>
      </p:sp>
      <p:sp>
        <p:nvSpPr>
          <p:cNvPr id="427" name="Google Shape;427;p9"/>
          <p:cNvSpPr/>
          <p:nvPr/>
        </p:nvSpPr>
        <p:spPr>
          <a:xfrm>
            <a:off x="8981488" y="5087101"/>
            <a:ext cx="3476361" cy="4635148"/>
          </a:xfrm>
          <a:custGeom>
            <a:rect b="b" l="l" r="r" t="t"/>
            <a:pathLst>
              <a:path extrusionOk="0" h="4635148" w="3476361">
                <a:moveTo>
                  <a:pt x="0" y="0"/>
                </a:moveTo>
                <a:lnTo>
                  <a:pt x="3476361" y="0"/>
                </a:lnTo>
                <a:lnTo>
                  <a:pt x="3476361" y="4635148"/>
                </a:lnTo>
                <a:lnTo>
                  <a:pt x="0" y="4635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13299" l="0" r="0" t="-13299"/>
            </a:stretch>
          </a:blipFill>
          <a:ln>
            <a:noFill/>
          </a:ln>
        </p:spPr>
      </p:sp>
      <p:sp>
        <p:nvSpPr>
          <p:cNvPr id="428" name="Google Shape;428;p9"/>
          <p:cNvSpPr/>
          <p:nvPr/>
        </p:nvSpPr>
        <p:spPr>
          <a:xfrm>
            <a:off x="13500149" y="560849"/>
            <a:ext cx="3476361" cy="4635148"/>
          </a:xfrm>
          <a:custGeom>
            <a:rect b="b" l="l" r="r" t="t"/>
            <a:pathLst>
              <a:path extrusionOk="0" h="4635148" w="3476361">
                <a:moveTo>
                  <a:pt x="0" y="0"/>
                </a:moveTo>
                <a:lnTo>
                  <a:pt x="3476361" y="0"/>
                </a:lnTo>
                <a:lnTo>
                  <a:pt x="3476361" y="4635148"/>
                </a:lnTo>
                <a:lnTo>
                  <a:pt x="0" y="4635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13299" l="0" r="0" t="-13299"/>
            </a:stretch>
          </a:blipFill>
          <a:ln>
            <a:noFill/>
          </a:ln>
        </p:spPr>
      </p:sp>
      <p:sp>
        <p:nvSpPr>
          <p:cNvPr id="429" name="Google Shape;429;p9"/>
          <p:cNvSpPr/>
          <p:nvPr/>
        </p:nvSpPr>
        <p:spPr>
          <a:xfrm>
            <a:off x="13500149" y="5087101"/>
            <a:ext cx="3476361" cy="4635148"/>
          </a:xfrm>
          <a:custGeom>
            <a:rect b="b" l="l" r="r" t="t"/>
            <a:pathLst>
              <a:path extrusionOk="0" h="4635148" w="3476361">
                <a:moveTo>
                  <a:pt x="0" y="0"/>
                </a:moveTo>
                <a:lnTo>
                  <a:pt x="3476361" y="0"/>
                </a:lnTo>
                <a:lnTo>
                  <a:pt x="3476361" y="4635148"/>
                </a:lnTo>
                <a:lnTo>
                  <a:pt x="0" y="4635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6000"/>
            </a:blip>
            <a:stretch>
              <a:fillRect b="13299" l="0" r="0" t="-13299"/>
            </a:stretch>
          </a:blipFill>
          <a:ln>
            <a:noFill/>
          </a:ln>
        </p:spPr>
      </p:sp>
      <p:sp>
        <p:nvSpPr>
          <p:cNvPr id="430" name="Google Shape;430;p9"/>
          <p:cNvSpPr txBox="1"/>
          <p:nvPr/>
        </p:nvSpPr>
        <p:spPr>
          <a:xfrm>
            <a:off x="1830364" y="1048450"/>
            <a:ext cx="588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COLLABORATION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9"/>
          <p:cNvSpPr txBox="1"/>
          <p:nvPr/>
        </p:nvSpPr>
        <p:spPr>
          <a:xfrm>
            <a:off x="1267008" y="3898034"/>
            <a:ext cx="7007311" cy="3665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 rangai maomao ka taka ki tua o Nukutaurua, e kore a muri e hokia.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When a shoal of maomao fish has passed seaward of Nukutaurua rock it will never return.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9"/>
          <p:cNvSpPr txBox="1"/>
          <p:nvPr/>
        </p:nvSpPr>
        <p:spPr>
          <a:xfrm>
            <a:off x="9341730" y="3850409"/>
            <a:ext cx="2873647" cy="455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4"/>
              <a:buFont typeface="Arial"/>
              <a:buNone/>
            </a:pPr>
            <a:r>
              <a:rPr b="1" i="0" lang="en-US" sz="27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MANAKITANGA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9"/>
          <p:cNvSpPr txBox="1"/>
          <p:nvPr/>
        </p:nvSpPr>
        <p:spPr>
          <a:xfrm>
            <a:off x="9341730" y="8337228"/>
            <a:ext cx="2873647" cy="455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4"/>
              <a:buFont typeface="Arial"/>
              <a:buNone/>
            </a:pPr>
            <a:r>
              <a:rPr b="1" i="0" lang="en-US" sz="27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MAHITAHI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9"/>
          <p:cNvSpPr txBox="1"/>
          <p:nvPr/>
        </p:nvSpPr>
        <p:spPr>
          <a:xfrm>
            <a:off x="13801506" y="3850409"/>
            <a:ext cx="2873647" cy="455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4"/>
              <a:buFont typeface="Arial"/>
              <a:buNone/>
            </a:pPr>
            <a:r>
              <a:rPr b="1" i="0" lang="en-US" sz="27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PAINGA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9"/>
          <p:cNvSpPr txBox="1"/>
          <p:nvPr/>
        </p:nvSpPr>
        <p:spPr>
          <a:xfrm>
            <a:off x="13820556" y="8337228"/>
            <a:ext cx="2873647" cy="455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4"/>
              <a:buFont typeface="Arial"/>
              <a:buNone/>
            </a:pPr>
            <a:r>
              <a:rPr b="1" i="0" lang="en-US" sz="27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AROHA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3"/>
          <p:cNvSpPr/>
          <p:nvPr/>
        </p:nvSpPr>
        <p:spPr>
          <a:xfrm>
            <a:off x="0" y="0"/>
            <a:ext cx="1997964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13"/>
          <p:cNvSpPr/>
          <p:nvPr/>
        </p:nvSpPr>
        <p:spPr>
          <a:xfrm>
            <a:off x="1430228" y="2759685"/>
            <a:ext cx="7047279" cy="2780487"/>
          </a:xfrm>
          <a:custGeom>
            <a:rect b="b" l="l" r="r" t="t"/>
            <a:pathLst>
              <a:path extrusionOk="0" h="940560" w="2383894">
                <a:moveTo>
                  <a:pt x="0" y="0"/>
                </a:moveTo>
                <a:lnTo>
                  <a:pt x="2383894" y="0"/>
                </a:lnTo>
                <a:lnTo>
                  <a:pt x="2383894" y="940560"/>
                </a:lnTo>
                <a:lnTo>
                  <a:pt x="0" y="940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cxnSp>
        <p:nvCxnSpPr>
          <p:cNvPr id="442" name="Google Shape;442;p13"/>
          <p:cNvCxnSpPr/>
          <p:nvPr/>
        </p:nvCxnSpPr>
        <p:spPr>
          <a:xfrm rot="-5400000">
            <a:off x="3382967" y="4174694"/>
            <a:ext cx="1605632" cy="0"/>
          </a:xfrm>
          <a:prstGeom prst="straightConnector1">
            <a:avLst/>
          </a:prstGeom>
          <a:noFill/>
          <a:ln cap="flat" cmpd="sng" w="3810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3" name="Google Shape;443;p13"/>
          <p:cNvSpPr/>
          <p:nvPr/>
        </p:nvSpPr>
        <p:spPr>
          <a:xfrm>
            <a:off x="9568623" y="6160348"/>
            <a:ext cx="7047279" cy="2780487"/>
          </a:xfrm>
          <a:custGeom>
            <a:rect b="b" l="l" r="r" t="t"/>
            <a:pathLst>
              <a:path extrusionOk="0" h="940560" w="2383894">
                <a:moveTo>
                  <a:pt x="0" y="0"/>
                </a:moveTo>
                <a:lnTo>
                  <a:pt x="2383894" y="0"/>
                </a:lnTo>
                <a:lnTo>
                  <a:pt x="2383894" y="940560"/>
                </a:lnTo>
                <a:lnTo>
                  <a:pt x="0" y="940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cxnSp>
        <p:nvCxnSpPr>
          <p:cNvPr id="444" name="Google Shape;444;p13"/>
          <p:cNvCxnSpPr/>
          <p:nvPr/>
        </p:nvCxnSpPr>
        <p:spPr>
          <a:xfrm rot="-5400000">
            <a:off x="11496880" y="7569641"/>
            <a:ext cx="1605632" cy="0"/>
          </a:xfrm>
          <a:prstGeom prst="straightConnector1">
            <a:avLst/>
          </a:prstGeom>
          <a:noFill/>
          <a:ln cap="flat" cmpd="sng" w="3810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5" name="Google Shape;445;p13"/>
          <p:cNvSpPr/>
          <p:nvPr/>
        </p:nvSpPr>
        <p:spPr>
          <a:xfrm>
            <a:off x="9568623" y="2759685"/>
            <a:ext cx="7047279" cy="2780487"/>
          </a:xfrm>
          <a:custGeom>
            <a:rect b="b" l="l" r="r" t="t"/>
            <a:pathLst>
              <a:path extrusionOk="0" h="940560" w="2383894">
                <a:moveTo>
                  <a:pt x="0" y="0"/>
                </a:moveTo>
                <a:lnTo>
                  <a:pt x="2383894" y="0"/>
                </a:lnTo>
                <a:lnTo>
                  <a:pt x="2383894" y="940560"/>
                </a:lnTo>
                <a:lnTo>
                  <a:pt x="0" y="940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cxnSp>
        <p:nvCxnSpPr>
          <p:cNvPr id="446" name="Google Shape;446;p13"/>
          <p:cNvCxnSpPr/>
          <p:nvPr/>
        </p:nvCxnSpPr>
        <p:spPr>
          <a:xfrm rot="-5400000">
            <a:off x="11496880" y="4174694"/>
            <a:ext cx="1605632" cy="0"/>
          </a:xfrm>
          <a:prstGeom prst="straightConnector1">
            <a:avLst/>
          </a:prstGeom>
          <a:noFill/>
          <a:ln cap="flat" cmpd="sng" w="3810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7" name="Google Shape;447;p13"/>
          <p:cNvSpPr/>
          <p:nvPr/>
        </p:nvSpPr>
        <p:spPr>
          <a:xfrm>
            <a:off x="1430228" y="6160348"/>
            <a:ext cx="7047279" cy="2780487"/>
          </a:xfrm>
          <a:custGeom>
            <a:rect b="b" l="l" r="r" t="t"/>
            <a:pathLst>
              <a:path extrusionOk="0" h="940560" w="2383894">
                <a:moveTo>
                  <a:pt x="0" y="0"/>
                </a:moveTo>
                <a:lnTo>
                  <a:pt x="2383894" y="0"/>
                </a:lnTo>
                <a:lnTo>
                  <a:pt x="2383894" y="940560"/>
                </a:lnTo>
                <a:lnTo>
                  <a:pt x="0" y="940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cxnSp>
        <p:nvCxnSpPr>
          <p:cNvPr id="448" name="Google Shape;448;p13"/>
          <p:cNvCxnSpPr/>
          <p:nvPr/>
        </p:nvCxnSpPr>
        <p:spPr>
          <a:xfrm rot="-5400000">
            <a:off x="3382967" y="7569641"/>
            <a:ext cx="1605632" cy="0"/>
          </a:xfrm>
          <a:prstGeom prst="straightConnector1">
            <a:avLst/>
          </a:prstGeom>
          <a:noFill/>
          <a:ln cap="flat" cmpd="sng" w="3810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9" name="Google Shape;449;p13"/>
          <p:cNvSpPr txBox="1"/>
          <p:nvPr/>
        </p:nvSpPr>
        <p:spPr>
          <a:xfrm>
            <a:off x="1281870" y="1125148"/>
            <a:ext cx="7852605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3"/>
          <p:cNvSpPr txBox="1"/>
          <p:nvPr/>
        </p:nvSpPr>
        <p:spPr>
          <a:xfrm>
            <a:off x="4766403" y="3390928"/>
            <a:ext cx="3137288" cy="475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-US" sz="3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3"/>
          <p:cNvSpPr txBox="1"/>
          <p:nvPr/>
        </p:nvSpPr>
        <p:spPr>
          <a:xfrm>
            <a:off x="1746239" y="3210764"/>
            <a:ext cx="2133949" cy="1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0"/>
              <a:buFont typeface="Arial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3"/>
          <p:cNvSpPr txBox="1"/>
          <p:nvPr/>
        </p:nvSpPr>
        <p:spPr>
          <a:xfrm>
            <a:off x="1746239" y="6571979"/>
            <a:ext cx="2133949" cy="1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0"/>
              <a:buFont typeface="Arial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3"/>
          <p:cNvSpPr txBox="1"/>
          <p:nvPr/>
        </p:nvSpPr>
        <p:spPr>
          <a:xfrm>
            <a:off x="9862388" y="3210764"/>
            <a:ext cx="2133949" cy="1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0"/>
              <a:buFont typeface="Arial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3"/>
          <p:cNvSpPr txBox="1"/>
          <p:nvPr/>
        </p:nvSpPr>
        <p:spPr>
          <a:xfrm>
            <a:off x="9833813" y="6611426"/>
            <a:ext cx="2133949" cy="1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0"/>
              <a:buFont typeface="Arial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3"/>
          <p:cNvSpPr txBox="1"/>
          <p:nvPr/>
        </p:nvSpPr>
        <p:spPr>
          <a:xfrm>
            <a:off x="4766403" y="6795400"/>
            <a:ext cx="3137288" cy="475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-US" sz="3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3"/>
          <p:cNvSpPr txBox="1"/>
          <p:nvPr/>
        </p:nvSpPr>
        <p:spPr>
          <a:xfrm>
            <a:off x="12887243" y="3390928"/>
            <a:ext cx="3137288" cy="475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-US" sz="3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3"/>
          <p:cNvSpPr txBox="1"/>
          <p:nvPr/>
        </p:nvSpPr>
        <p:spPr>
          <a:xfrm>
            <a:off x="12887243" y="6795400"/>
            <a:ext cx="3137288" cy="475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-US" sz="3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3"/>
          <p:cNvSpPr txBox="1"/>
          <p:nvPr/>
        </p:nvSpPr>
        <p:spPr>
          <a:xfrm>
            <a:off x="4766403" y="4063492"/>
            <a:ext cx="3509057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Why do we do what we do?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Why are we here?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3"/>
          <p:cNvSpPr txBox="1"/>
          <p:nvPr/>
        </p:nvSpPr>
        <p:spPr>
          <a:xfrm>
            <a:off x="9862388" y="1333598"/>
            <a:ext cx="7396912" cy="1258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is your vision for what success looks like?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is your vision for your environment?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does learning and assessment look like?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t/>
            </a:r>
            <a:endParaRPr b="0" i="0" sz="1999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0" name="Google Shape;460;p13"/>
          <p:cNvSpPr txBox="1"/>
          <p:nvPr/>
        </p:nvSpPr>
        <p:spPr>
          <a:xfrm>
            <a:off x="4766403" y="7467964"/>
            <a:ext cx="3711104" cy="1258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Where do we see ourselves in the future?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Where is your perfect teaching environment?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3"/>
          <p:cNvSpPr txBox="1"/>
          <p:nvPr/>
        </p:nvSpPr>
        <p:spPr>
          <a:xfrm>
            <a:off x="12887243" y="4063492"/>
            <a:ext cx="3509057" cy="1572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can you see your students learning/doing?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are you doing?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are your barriers?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t/>
            </a:r>
            <a:endParaRPr b="0" i="0" sz="1999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2" name="Google Shape;462;p13"/>
          <p:cNvSpPr txBox="1"/>
          <p:nvPr/>
        </p:nvSpPr>
        <p:spPr>
          <a:xfrm>
            <a:off x="12887243" y="7467964"/>
            <a:ext cx="3509057" cy="126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How can we make this happen?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Who do you need at your table?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4"/>
          <p:cNvSpPr/>
          <p:nvPr/>
        </p:nvSpPr>
        <p:spPr>
          <a:xfrm>
            <a:off x="-101412" y="1185158"/>
            <a:ext cx="7269233" cy="9710427"/>
          </a:xfrm>
          <a:custGeom>
            <a:rect b="b" l="l" r="r" t="t"/>
            <a:pathLst>
              <a:path extrusionOk="0" h="9710427" w="7269233">
                <a:moveTo>
                  <a:pt x="0" y="0"/>
                </a:moveTo>
                <a:lnTo>
                  <a:pt x="7269233" y="0"/>
                </a:lnTo>
                <a:lnTo>
                  <a:pt x="7269233" y="9710428"/>
                </a:lnTo>
                <a:lnTo>
                  <a:pt x="0" y="9710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0"/>
            </a:blip>
            <a:stretch>
              <a:fillRect b="0" l="0" r="-2192" t="-12373"/>
            </a:stretch>
          </a:blipFill>
          <a:ln>
            <a:noFill/>
          </a:ln>
        </p:spPr>
      </p:sp>
      <p:cxnSp>
        <p:nvCxnSpPr>
          <p:cNvPr id="468" name="Google Shape;468;p14"/>
          <p:cNvCxnSpPr/>
          <p:nvPr/>
        </p:nvCxnSpPr>
        <p:spPr>
          <a:xfrm>
            <a:off x="5037828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9" name="Google Shape;469;p14"/>
          <p:cNvCxnSpPr/>
          <p:nvPr/>
        </p:nvCxnSpPr>
        <p:spPr>
          <a:xfrm>
            <a:off x="944404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0" name="Google Shape;470;p14"/>
          <p:cNvCxnSpPr/>
          <p:nvPr/>
        </p:nvCxnSpPr>
        <p:spPr>
          <a:xfrm>
            <a:off x="1382693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1" name="Google Shape;471;p14"/>
          <p:cNvSpPr/>
          <p:nvPr/>
        </p:nvSpPr>
        <p:spPr>
          <a:xfrm>
            <a:off x="5241098" y="5863005"/>
            <a:ext cx="2600555" cy="3467407"/>
          </a:xfrm>
          <a:custGeom>
            <a:rect b="b" l="l" r="r" t="t"/>
            <a:pathLst>
              <a:path extrusionOk="0" h="3467407" w="2600555">
                <a:moveTo>
                  <a:pt x="0" y="0"/>
                </a:moveTo>
                <a:lnTo>
                  <a:pt x="2600556" y="0"/>
                </a:lnTo>
                <a:lnTo>
                  <a:pt x="2600556" y="3467407"/>
                </a:lnTo>
                <a:lnTo>
                  <a:pt x="0" y="34674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4576" l="0" r="0" t="-14576"/>
            </a:stretch>
          </a:blipFill>
          <a:ln>
            <a:noFill/>
          </a:ln>
        </p:spPr>
      </p:sp>
      <p:sp>
        <p:nvSpPr>
          <p:cNvPr id="472" name="Google Shape;472;p14"/>
          <p:cNvSpPr/>
          <p:nvPr/>
        </p:nvSpPr>
        <p:spPr>
          <a:xfrm>
            <a:off x="9647319" y="5863005"/>
            <a:ext cx="2600555" cy="3467407"/>
          </a:xfrm>
          <a:custGeom>
            <a:rect b="b" l="l" r="r" t="t"/>
            <a:pathLst>
              <a:path extrusionOk="0" h="3467407" w="2600555">
                <a:moveTo>
                  <a:pt x="0" y="0"/>
                </a:moveTo>
                <a:lnTo>
                  <a:pt x="2600555" y="0"/>
                </a:lnTo>
                <a:lnTo>
                  <a:pt x="2600555" y="3467407"/>
                </a:lnTo>
                <a:lnTo>
                  <a:pt x="0" y="34674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14576" l="0" r="0" t="-14576"/>
            </a:stretch>
          </a:blipFill>
          <a:ln>
            <a:noFill/>
          </a:ln>
        </p:spPr>
      </p:sp>
      <p:sp>
        <p:nvSpPr>
          <p:cNvPr id="473" name="Google Shape;473;p14"/>
          <p:cNvSpPr/>
          <p:nvPr/>
        </p:nvSpPr>
        <p:spPr>
          <a:xfrm>
            <a:off x="14039734" y="5863005"/>
            <a:ext cx="2600555" cy="3467407"/>
          </a:xfrm>
          <a:custGeom>
            <a:rect b="b" l="l" r="r" t="t"/>
            <a:pathLst>
              <a:path extrusionOk="0" h="3467407" w="2600555">
                <a:moveTo>
                  <a:pt x="0" y="0"/>
                </a:moveTo>
                <a:lnTo>
                  <a:pt x="2600555" y="0"/>
                </a:lnTo>
                <a:lnTo>
                  <a:pt x="2600555" y="3467407"/>
                </a:lnTo>
                <a:lnTo>
                  <a:pt x="0" y="34674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14576" l="0" r="0" t="-14576"/>
            </a:stretch>
          </a:blipFill>
          <a:ln>
            <a:noFill/>
          </a:ln>
        </p:spPr>
      </p:sp>
      <p:sp>
        <p:nvSpPr>
          <p:cNvPr id="474" name="Google Shape;474;p14"/>
          <p:cNvSpPr txBox="1"/>
          <p:nvPr/>
        </p:nvSpPr>
        <p:spPr>
          <a:xfrm>
            <a:off x="10851232" y="1185158"/>
            <a:ext cx="6469791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A means to break the barriers of the traditional education system.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4"/>
          <p:cNvSpPr txBox="1"/>
          <p:nvPr/>
        </p:nvSpPr>
        <p:spPr>
          <a:xfrm>
            <a:off x="1291395" y="1076700"/>
            <a:ext cx="7852605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4"/>
          <p:cNvSpPr txBox="1"/>
          <p:nvPr/>
        </p:nvSpPr>
        <p:spPr>
          <a:xfrm>
            <a:off x="5037828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Raranga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4"/>
          <p:cNvSpPr txBox="1"/>
          <p:nvPr/>
        </p:nvSpPr>
        <p:spPr>
          <a:xfrm>
            <a:off x="9434524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Mau Rākau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4"/>
          <p:cNvSpPr txBox="1"/>
          <p:nvPr/>
        </p:nvSpPr>
        <p:spPr>
          <a:xfrm>
            <a:off x="13833482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Tākaro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4"/>
          <p:cNvSpPr txBox="1"/>
          <p:nvPr/>
        </p:nvSpPr>
        <p:spPr>
          <a:xfrm>
            <a:off x="5037828" y="4504817"/>
            <a:ext cx="3896994" cy="266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Make &amp; Create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4"/>
          <p:cNvSpPr txBox="1"/>
          <p:nvPr/>
        </p:nvSpPr>
        <p:spPr>
          <a:xfrm>
            <a:off x="9434524" y="4504817"/>
            <a:ext cx="3896994" cy="266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Learn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4"/>
          <p:cNvSpPr txBox="1"/>
          <p:nvPr/>
        </p:nvSpPr>
        <p:spPr>
          <a:xfrm>
            <a:off x="13826939" y="4504817"/>
            <a:ext cx="3896994" cy="788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Practical tools to develop skills, games that tell stories and create competition.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5"/>
          <p:cNvSpPr/>
          <p:nvPr/>
        </p:nvSpPr>
        <p:spPr>
          <a:xfrm>
            <a:off x="835916" y="5397354"/>
            <a:ext cx="3927332" cy="4052238"/>
          </a:xfrm>
          <a:custGeom>
            <a:rect b="b" l="l" r="r" t="t"/>
            <a:pathLst>
              <a:path extrusionOk="0" h="4052238" w="3927332">
                <a:moveTo>
                  <a:pt x="0" y="0"/>
                </a:moveTo>
                <a:lnTo>
                  <a:pt x="3927333" y="0"/>
                </a:lnTo>
                <a:lnTo>
                  <a:pt x="3927333" y="4052239"/>
                </a:lnTo>
                <a:lnTo>
                  <a:pt x="0" y="4052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14" r="-313" t="0"/>
            </a:stretch>
          </a:blipFill>
          <a:ln>
            <a:noFill/>
          </a:ln>
        </p:spPr>
      </p:sp>
      <p:sp>
        <p:nvSpPr>
          <p:cNvPr id="488" name="Google Shape;488;p15"/>
          <p:cNvSpPr/>
          <p:nvPr/>
        </p:nvSpPr>
        <p:spPr>
          <a:xfrm>
            <a:off x="385411" y="548274"/>
            <a:ext cx="6984744" cy="9190453"/>
          </a:xfrm>
          <a:custGeom>
            <a:rect b="b" l="l" r="r" t="t"/>
            <a:pathLst>
              <a:path extrusionOk="0" h="9190453" w="6984744">
                <a:moveTo>
                  <a:pt x="0" y="0"/>
                </a:moveTo>
                <a:lnTo>
                  <a:pt x="6984744" y="0"/>
                </a:lnTo>
                <a:lnTo>
                  <a:pt x="6984744" y="9190452"/>
                </a:lnTo>
                <a:lnTo>
                  <a:pt x="0" y="9190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3999"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489" name="Google Shape;489;p15"/>
          <p:cNvCxnSpPr/>
          <p:nvPr/>
        </p:nvCxnSpPr>
        <p:spPr>
          <a:xfrm>
            <a:off x="5037828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90" name="Google Shape;490;p15"/>
          <p:cNvCxnSpPr/>
          <p:nvPr/>
        </p:nvCxnSpPr>
        <p:spPr>
          <a:xfrm>
            <a:off x="944404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91" name="Google Shape;491;p15"/>
          <p:cNvCxnSpPr/>
          <p:nvPr/>
        </p:nvCxnSpPr>
        <p:spPr>
          <a:xfrm>
            <a:off x="1382693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2" name="Google Shape;492;p15"/>
          <p:cNvSpPr/>
          <p:nvPr/>
        </p:nvSpPr>
        <p:spPr>
          <a:xfrm>
            <a:off x="9459682" y="5786412"/>
            <a:ext cx="2490526" cy="3620594"/>
          </a:xfrm>
          <a:custGeom>
            <a:rect b="b" l="l" r="r" t="t"/>
            <a:pathLst>
              <a:path extrusionOk="0" h="3620594" w="2490526">
                <a:moveTo>
                  <a:pt x="0" y="0"/>
                </a:moveTo>
                <a:lnTo>
                  <a:pt x="2490526" y="0"/>
                </a:lnTo>
                <a:lnTo>
                  <a:pt x="2490526" y="3620594"/>
                </a:lnTo>
                <a:lnTo>
                  <a:pt x="0" y="3620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4321" l="0" r="0" t="-4323"/>
            </a:stretch>
          </a:blipFill>
          <a:ln>
            <a:noFill/>
          </a:ln>
        </p:spPr>
      </p:sp>
      <p:sp>
        <p:nvSpPr>
          <p:cNvPr id="493" name="Google Shape;493;p15"/>
          <p:cNvSpPr/>
          <p:nvPr/>
        </p:nvSpPr>
        <p:spPr>
          <a:xfrm>
            <a:off x="14039734" y="5863005"/>
            <a:ext cx="2600555" cy="3467407"/>
          </a:xfrm>
          <a:custGeom>
            <a:rect b="b" l="l" r="r" t="t"/>
            <a:pathLst>
              <a:path extrusionOk="0" h="3467407" w="2600555">
                <a:moveTo>
                  <a:pt x="0" y="0"/>
                </a:moveTo>
                <a:lnTo>
                  <a:pt x="2600555" y="0"/>
                </a:lnTo>
                <a:lnTo>
                  <a:pt x="2600555" y="3467407"/>
                </a:lnTo>
                <a:lnTo>
                  <a:pt x="0" y="34674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4" name="Google Shape;494;p15"/>
          <p:cNvSpPr/>
          <p:nvPr/>
        </p:nvSpPr>
        <p:spPr>
          <a:xfrm>
            <a:off x="4763249" y="5863005"/>
            <a:ext cx="2606907" cy="3559787"/>
          </a:xfrm>
          <a:custGeom>
            <a:rect b="b" l="l" r="r" t="t"/>
            <a:pathLst>
              <a:path extrusionOk="0" h="3559787" w="2606907">
                <a:moveTo>
                  <a:pt x="0" y="0"/>
                </a:moveTo>
                <a:lnTo>
                  <a:pt x="2606906" y="0"/>
                </a:lnTo>
                <a:lnTo>
                  <a:pt x="2606906" y="3559787"/>
                </a:lnTo>
                <a:lnTo>
                  <a:pt x="0" y="35597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4919" l="0" r="0" t="-4922"/>
            </a:stretch>
          </a:blipFill>
          <a:ln>
            <a:noFill/>
          </a:ln>
        </p:spPr>
      </p:sp>
      <p:sp>
        <p:nvSpPr>
          <p:cNvPr id="495" name="Google Shape;495;p15"/>
          <p:cNvSpPr txBox="1"/>
          <p:nvPr/>
        </p:nvSpPr>
        <p:spPr>
          <a:xfrm>
            <a:off x="10851232" y="1185158"/>
            <a:ext cx="6469791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A means to break the barriers of the traditional education system.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5"/>
          <p:cNvSpPr txBox="1"/>
          <p:nvPr/>
        </p:nvSpPr>
        <p:spPr>
          <a:xfrm>
            <a:off x="1291395" y="1076700"/>
            <a:ext cx="7852605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5"/>
          <p:cNvSpPr txBox="1"/>
          <p:nvPr/>
        </p:nvSpPr>
        <p:spPr>
          <a:xfrm>
            <a:off x="5037828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Waka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5"/>
          <p:cNvSpPr txBox="1"/>
          <p:nvPr/>
        </p:nvSpPr>
        <p:spPr>
          <a:xfrm>
            <a:off x="9434524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Kapa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5"/>
          <p:cNvSpPr txBox="1"/>
          <p:nvPr/>
        </p:nvSpPr>
        <p:spPr>
          <a:xfrm>
            <a:off x="13833482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Pūoro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5"/>
          <p:cNvSpPr txBox="1"/>
          <p:nvPr/>
        </p:nvSpPr>
        <p:spPr>
          <a:xfrm>
            <a:off x="5037828" y="4504817"/>
            <a:ext cx="3896994" cy="519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Transport, tikanga, stories, belonging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5"/>
          <p:cNvSpPr txBox="1"/>
          <p:nvPr/>
        </p:nvSpPr>
        <p:spPr>
          <a:xfrm>
            <a:off x="9434524" y="4504817"/>
            <a:ext cx="3896994" cy="250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Self-Esteem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5"/>
          <p:cNvSpPr txBox="1"/>
          <p:nvPr/>
        </p:nvSpPr>
        <p:spPr>
          <a:xfrm>
            <a:off x="13826939" y="4504817"/>
            <a:ext cx="3896994" cy="519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Sound of Rongoa, connection, peace and hauora</a:t>
            </a:r>
            <a:endParaRPr b="0" i="0" sz="1600" u="none" cap="none" strike="noStrike">
              <a:solidFill>
                <a:srgbClr val="9FA0A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6"/>
          <p:cNvSpPr/>
          <p:nvPr/>
        </p:nvSpPr>
        <p:spPr>
          <a:xfrm>
            <a:off x="835916" y="5397354"/>
            <a:ext cx="3927332" cy="4052238"/>
          </a:xfrm>
          <a:custGeom>
            <a:rect b="b" l="l" r="r" t="t"/>
            <a:pathLst>
              <a:path extrusionOk="0" h="4052238" w="3927332">
                <a:moveTo>
                  <a:pt x="0" y="0"/>
                </a:moveTo>
                <a:lnTo>
                  <a:pt x="3927333" y="0"/>
                </a:lnTo>
                <a:lnTo>
                  <a:pt x="3927333" y="4052239"/>
                </a:lnTo>
                <a:lnTo>
                  <a:pt x="0" y="4052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14" r="-313" t="0"/>
            </a:stretch>
          </a:blipFill>
          <a:ln>
            <a:noFill/>
          </a:ln>
        </p:spPr>
      </p:sp>
      <p:sp>
        <p:nvSpPr>
          <p:cNvPr id="509" name="Google Shape;509;p16"/>
          <p:cNvSpPr/>
          <p:nvPr/>
        </p:nvSpPr>
        <p:spPr>
          <a:xfrm>
            <a:off x="-1240868" y="1815078"/>
            <a:ext cx="7551683" cy="9529620"/>
          </a:xfrm>
          <a:custGeom>
            <a:rect b="b" l="l" r="r" t="t"/>
            <a:pathLst>
              <a:path extrusionOk="0" h="9529620" w="7551683">
                <a:moveTo>
                  <a:pt x="0" y="0"/>
                </a:moveTo>
                <a:lnTo>
                  <a:pt x="7551683" y="0"/>
                </a:lnTo>
                <a:lnTo>
                  <a:pt x="7551683" y="9529620"/>
                </a:lnTo>
                <a:lnTo>
                  <a:pt x="0" y="95296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3999"/>
            </a:blip>
            <a:stretch>
              <a:fillRect b="-1985" l="0" r="0" t="-10113"/>
            </a:stretch>
          </a:blipFill>
          <a:ln>
            <a:noFill/>
          </a:ln>
        </p:spPr>
      </p:sp>
      <p:cxnSp>
        <p:nvCxnSpPr>
          <p:cNvPr id="510" name="Google Shape;510;p16"/>
          <p:cNvCxnSpPr/>
          <p:nvPr/>
        </p:nvCxnSpPr>
        <p:spPr>
          <a:xfrm>
            <a:off x="5037828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1" name="Google Shape;511;p16"/>
          <p:cNvCxnSpPr/>
          <p:nvPr/>
        </p:nvCxnSpPr>
        <p:spPr>
          <a:xfrm>
            <a:off x="944404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2" name="Google Shape;512;p16"/>
          <p:cNvCxnSpPr/>
          <p:nvPr/>
        </p:nvCxnSpPr>
        <p:spPr>
          <a:xfrm>
            <a:off x="13826939" y="4355840"/>
            <a:ext cx="950169" cy="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3" name="Google Shape;513;p16"/>
          <p:cNvSpPr/>
          <p:nvPr/>
        </p:nvSpPr>
        <p:spPr>
          <a:xfrm>
            <a:off x="9272463" y="5884108"/>
            <a:ext cx="2667808" cy="3677583"/>
          </a:xfrm>
          <a:custGeom>
            <a:rect b="b" l="l" r="r" t="t"/>
            <a:pathLst>
              <a:path extrusionOk="0" h="3677583" w="2667808">
                <a:moveTo>
                  <a:pt x="0" y="0"/>
                </a:moveTo>
                <a:lnTo>
                  <a:pt x="2667808" y="0"/>
                </a:lnTo>
                <a:lnTo>
                  <a:pt x="2667808" y="3677583"/>
                </a:lnTo>
                <a:lnTo>
                  <a:pt x="0" y="3677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401" l="-2" r="0" t="-4402"/>
            </a:stretch>
          </a:blipFill>
          <a:ln>
            <a:noFill/>
          </a:ln>
        </p:spPr>
      </p:sp>
      <p:sp>
        <p:nvSpPr>
          <p:cNvPr id="514" name="Google Shape;514;p16"/>
          <p:cNvSpPr/>
          <p:nvPr/>
        </p:nvSpPr>
        <p:spPr>
          <a:xfrm>
            <a:off x="4747609" y="5884108"/>
            <a:ext cx="2638186" cy="3677583"/>
          </a:xfrm>
          <a:custGeom>
            <a:rect b="b" l="l" r="r" t="t"/>
            <a:pathLst>
              <a:path extrusionOk="0" h="3677583" w="2638186">
                <a:moveTo>
                  <a:pt x="0" y="0"/>
                </a:moveTo>
                <a:lnTo>
                  <a:pt x="2638186" y="0"/>
                </a:lnTo>
                <a:lnTo>
                  <a:pt x="2638186" y="3677583"/>
                </a:lnTo>
                <a:lnTo>
                  <a:pt x="0" y="3677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518" r="-1024" t="0"/>
            </a:stretch>
          </a:blipFill>
          <a:ln>
            <a:noFill/>
          </a:ln>
        </p:spPr>
      </p:sp>
      <p:sp>
        <p:nvSpPr>
          <p:cNvPr id="515" name="Google Shape;515;p16"/>
          <p:cNvSpPr/>
          <p:nvPr/>
        </p:nvSpPr>
        <p:spPr>
          <a:xfrm>
            <a:off x="13826939" y="5757917"/>
            <a:ext cx="2608220" cy="3803774"/>
          </a:xfrm>
          <a:custGeom>
            <a:rect b="b" l="l" r="r" t="t"/>
            <a:pathLst>
              <a:path extrusionOk="0" h="3803774" w="2608220">
                <a:moveTo>
                  <a:pt x="0" y="0"/>
                </a:moveTo>
                <a:lnTo>
                  <a:pt x="2608220" y="0"/>
                </a:lnTo>
                <a:lnTo>
                  <a:pt x="2608220" y="3803774"/>
                </a:lnTo>
                <a:lnTo>
                  <a:pt x="0" y="38037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36627" r="-57807" t="0"/>
            </a:stretch>
          </a:blipFill>
          <a:ln>
            <a:noFill/>
          </a:ln>
        </p:spPr>
      </p:sp>
      <p:sp>
        <p:nvSpPr>
          <p:cNvPr id="516" name="Google Shape;516;p16"/>
          <p:cNvSpPr txBox="1"/>
          <p:nvPr/>
        </p:nvSpPr>
        <p:spPr>
          <a:xfrm>
            <a:off x="10851232" y="1185158"/>
            <a:ext cx="6469791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A means to break the barriers of the traditional education system.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6"/>
          <p:cNvSpPr txBox="1"/>
          <p:nvPr/>
        </p:nvSpPr>
        <p:spPr>
          <a:xfrm>
            <a:off x="1291395" y="1076700"/>
            <a:ext cx="7852605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6"/>
          <p:cNvSpPr txBox="1"/>
          <p:nvPr/>
        </p:nvSpPr>
        <p:spPr>
          <a:xfrm>
            <a:off x="5037828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Whakāirio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6"/>
          <p:cNvSpPr txBox="1"/>
          <p:nvPr/>
        </p:nvSpPr>
        <p:spPr>
          <a:xfrm>
            <a:off x="9434524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Hāngi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6"/>
          <p:cNvSpPr txBox="1"/>
          <p:nvPr/>
        </p:nvSpPr>
        <p:spPr>
          <a:xfrm>
            <a:off x="13833482" y="3561613"/>
            <a:ext cx="3494084" cy="622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Pūrākau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6"/>
          <p:cNvSpPr txBox="1"/>
          <p:nvPr/>
        </p:nvSpPr>
        <p:spPr>
          <a:xfrm>
            <a:off x="5037828" y="4504817"/>
            <a:ext cx="3896994" cy="250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Mold, Shape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6"/>
          <p:cNvSpPr txBox="1"/>
          <p:nvPr/>
        </p:nvSpPr>
        <p:spPr>
          <a:xfrm>
            <a:off x="9434524" y="4504817"/>
            <a:ext cx="3896994" cy="250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Skills of effective whanaungatanga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6"/>
          <p:cNvSpPr txBox="1"/>
          <p:nvPr/>
        </p:nvSpPr>
        <p:spPr>
          <a:xfrm>
            <a:off x="13826939" y="4504817"/>
            <a:ext cx="3896994" cy="788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Learn the stories of the whenua,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of the Moana, of the Ngahere, of the people.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18" title="Tai Orooro Tai Auaha  - Te Paatu June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85200" y="-104175"/>
            <a:ext cx="18637826" cy="1048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"/>
          <p:cNvSpPr/>
          <p:nvPr/>
        </p:nvSpPr>
        <p:spPr>
          <a:xfrm>
            <a:off x="0" y="0"/>
            <a:ext cx="1997964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5" name="Google Shape;535;p23"/>
          <p:cNvSpPr/>
          <p:nvPr/>
        </p:nvSpPr>
        <p:spPr>
          <a:xfrm>
            <a:off x="7170992" y="678472"/>
            <a:ext cx="9693493" cy="6212826"/>
          </a:xfrm>
          <a:custGeom>
            <a:rect b="b" l="l" r="r" t="t"/>
            <a:pathLst>
              <a:path extrusionOk="0" h="6212826" w="9693493">
                <a:moveTo>
                  <a:pt x="0" y="0"/>
                </a:moveTo>
                <a:lnTo>
                  <a:pt x="9693493" y="0"/>
                </a:lnTo>
                <a:lnTo>
                  <a:pt x="9693493" y="6212826"/>
                </a:lnTo>
                <a:lnTo>
                  <a:pt x="0" y="6212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717" r="-4717" t="-13831"/>
            </a:stretch>
          </a:blipFill>
          <a:ln>
            <a:noFill/>
          </a:ln>
        </p:spPr>
      </p:sp>
      <p:sp>
        <p:nvSpPr>
          <p:cNvPr id="536" name="Google Shape;536;p23"/>
          <p:cNvSpPr/>
          <p:nvPr/>
        </p:nvSpPr>
        <p:spPr>
          <a:xfrm>
            <a:off x="12437106" y="7210104"/>
            <a:ext cx="4075686" cy="2717124"/>
          </a:xfrm>
          <a:custGeom>
            <a:rect b="b" l="l" r="r" t="t"/>
            <a:pathLst>
              <a:path extrusionOk="0" h="2717124" w="4075686">
                <a:moveTo>
                  <a:pt x="0" y="0"/>
                </a:moveTo>
                <a:lnTo>
                  <a:pt x="4075687" y="0"/>
                </a:lnTo>
                <a:lnTo>
                  <a:pt x="4075687" y="2717125"/>
                </a:lnTo>
                <a:lnTo>
                  <a:pt x="0" y="2717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7" name="Google Shape;537;p23"/>
          <p:cNvSpPr/>
          <p:nvPr/>
        </p:nvSpPr>
        <p:spPr>
          <a:xfrm>
            <a:off x="7610290" y="7210104"/>
            <a:ext cx="4075050" cy="2716700"/>
          </a:xfrm>
          <a:custGeom>
            <a:rect b="b" l="l" r="r" t="t"/>
            <a:pathLst>
              <a:path extrusionOk="0" h="2716700" w="4075050">
                <a:moveTo>
                  <a:pt x="0" y="0"/>
                </a:moveTo>
                <a:lnTo>
                  <a:pt x="4075049" y="0"/>
                </a:lnTo>
                <a:lnTo>
                  <a:pt x="4075049" y="2716700"/>
                </a:lnTo>
                <a:lnTo>
                  <a:pt x="0" y="2716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4" r="12" t="0"/>
            </a:stretch>
          </a:blipFill>
          <a:ln>
            <a:noFill/>
          </a:ln>
        </p:spPr>
      </p:sp>
      <p:sp>
        <p:nvSpPr>
          <p:cNvPr id="538" name="Google Shape;538;p23"/>
          <p:cNvSpPr txBox="1"/>
          <p:nvPr/>
        </p:nvSpPr>
        <p:spPr>
          <a:xfrm>
            <a:off x="1229592" y="1702973"/>
            <a:ext cx="5637025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MARAE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3"/>
          <p:cNvSpPr txBox="1"/>
          <p:nvPr/>
        </p:nvSpPr>
        <p:spPr>
          <a:xfrm>
            <a:off x="1229592" y="1124127"/>
            <a:ext cx="4816446" cy="528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27100"/>
                </a:solidFill>
                <a:latin typeface="Inter"/>
                <a:ea typeface="Inter"/>
                <a:cs typeface="Inter"/>
                <a:sym typeface="Inter"/>
              </a:rPr>
              <a:t>TE KAUHANGA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3"/>
          <p:cNvSpPr txBox="1"/>
          <p:nvPr/>
        </p:nvSpPr>
        <p:spPr>
          <a:xfrm>
            <a:off x="1229592" y="2927025"/>
            <a:ext cx="4816500" cy="53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other subject areas can you collaborat</a:t>
            </a:r>
            <a:r>
              <a:rPr lang="en-US" sz="2200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 with?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are your values?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How do you connect?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are you capable of?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What are your limits?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2200" u="none" cap="none" strike="noStrike">
                <a:solidFill>
                  <a:srgbClr val="929292"/>
                </a:solidFill>
                <a:latin typeface="Inter"/>
                <a:ea typeface="Inter"/>
                <a:cs typeface="Inter"/>
                <a:sym typeface="Inter"/>
              </a:rPr>
              <a:t>Where do you see yourself?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92929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4"/>
          <p:cNvSpPr/>
          <p:nvPr/>
        </p:nvSpPr>
        <p:spPr>
          <a:xfrm>
            <a:off x="0" y="0"/>
            <a:ext cx="20116800" cy="6713220"/>
          </a:xfrm>
          <a:custGeom>
            <a:rect b="b" l="l" r="r" t="t"/>
            <a:pathLst>
              <a:path extrusionOk="0" h="6713220" w="18288000">
                <a:moveTo>
                  <a:pt x="0" y="0"/>
                </a:moveTo>
                <a:lnTo>
                  <a:pt x="18288000" y="0"/>
                </a:lnTo>
                <a:lnTo>
                  <a:pt x="18288000" y="6713220"/>
                </a:lnTo>
                <a:lnTo>
                  <a:pt x="0" y="6713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813" l="0" r="0" t="-1814"/>
            </a:stretch>
          </a:blipFill>
          <a:ln>
            <a:noFill/>
          </a:ln>
        </p:spPr>
      </p:sp>
      <p:sp>
        <p:nvSpPr>
          <p:cNvPr id="546" name="Google Shape;546;p24"/>
          <p:cNvSpPr/>
          <p:nvPr/>
        </p:nvSpPr>
        <p:spPr>
          <a:xfrm>
            <a:off x="0" y="6507475"/>
            <a:ext cx="20116800" cy="3779520"/>
          </a:xfrm>
          <a:custGeom>
            <a:rect b="b" l="l" r="r" t="t"/>
            <a:pathLst>
              <a:path extrusionOk="0" h="3779520" w="18288000">
                <a:moveTo>
                  <a:pt x="0" y="0"/>
                </a:moveTo>
                <a:lnTo>
                  <a:pt x="18288000" y="0"/>
                </a:lnTo>
                <a:lnTo>
                  <a:pt x="18288000" y="3779520"/>
                </a:lnTo>
                <a:lnTo>
                  <a:pt x="0" y="3779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547" name="Google Shape;547;p24"/>
          <p:cNvCxnSpPr/>
          <p:nvPr/>
        </p:nvCxnSpPr>
        <p:spPr>
          <a:xfrm rot="-5400000">
            <a:off x="8484463" y="1893297"/>
            <a:ext cx="1319074" cy="0"/>
          </a:xfrm>
          <a:prstGeom prst="straightConnector1">
            <a:avLst/>
          </a:prstGeom>
          <a:noFill/>
          <a:ln cap="flat" cmpd="sng" w="28575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8" name="Google Shape;548;p24"/>
          <p:cNvSpPr/>
          <p:nvPr/>
        </p:nvSpPr>
        <p:spPr>
          <a:xfrm>
            <a:off x="5426407" y="4055700"/>
            <a:ext cx="3265033" cy="4018409"/>
          </a:xfrm>
          <a:custGeom>
            <a:rect b="b" l="l" r="r" t="t"/>
            <a:pathLst>
              <a:path extrusionOk="0" h="4018409" w="3265033">
                <a:moveTo>
                  <a:pt x="0" y="0"/>
                </a:moveTo>
                <a:lnTo>
                  <a:pt x="3265032" y="0"/>
                </a:lnTo>
                <a:lnTo>
                  <a:pt x="3265032" y="4018408"/>
                </a:lnTo>
                <a:lnTo>
                  <a:pt x="0" y="4018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32044" r="-32043" t="0"/>
            </a:stretch>
          </a:blipFill>
          <a:ln>
            <a:noFill/>
          </a:ln>
        </p:spPr>
      </p:sp>
      <p:sp>
        <p:nvSpPr>
          <p:cNvPr id="549" name="Google Shape;549;p24"/>
          <p:cNvSpPr/>
          <p:nvPr/>
        </p:nvSpPr>
        <p:spPr>
          <a:xfrm>
            <a:off x="13548555" y="4055700"/>
            <a:ext cx="3195717" cy="4018409"/>
          </a:xfrm>
          <a:custGeom>
            <a:rect b="b" l="l" r="r" t="t"/>
            <a:pathLst>
              <a:path extrusionOk="0" h="4018409" w="3195717">
                <a:moveTo>
                  <a:pt x="0" y="0"/>
                </a:moveTo>
                <a:lnTo>
                  <a:pt x="3195718" y="0"/>
                </a:lnTo>
                <a:lnTo>
                  <a:pt x="3195718" y="4018408"/>
                </a:lnTo>
                <a:lnTo>
                  <a:pt x="0" y="4018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3824" r="-33822" t="0"/>
            </a:stretch>
          </a:blipFill>
          <a:ln>
            <a:noFill/>
          </a:ln>
        </p:spPr>
      </p:sp>
      <p:sp>
        <p:nvSpPr>
          <p:cNvPr id="550" name="Google Shape;550;p24"/>
          <p:cNvSpPr/>
          <p:nvPr/>
        </p:nvSpPr>
        <p:spPr>
          <a:xfrm>
            <a:off x="1506561" y="4055700"/>
            <a:ext cx="3241169" cy="4018409"/>
          </a:xfrm>
          <a:custGeom>
            <a:rect b="b" l="l" r="r" t="t"/>
            <a:pathLst>
              <a:path extrusionOk="0" h="4018409" w="3241169">
                <a:moveTo>
                  <a:pt x="0" y="0"/>
                </a:moveTo>
                <a:lnTo>
                  <a:pt x="3241169" y="0"/>
                </a:lnTo>
                <a:lnTo>
                  <a:pt x="3241169" y="4018408"/>
                </a:lnTo>
                <a:lnTo>
                  <a:pt x="0" y="4018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769" l="0" r="0" t="-3769"/>
            </a:stretch>
          </a:blipFill>
          <a:ln>
            <a:noFill/>
          </a:ln>
        </p:spPr>
      </p:sp>
      <p:sp>
        <p:nvSpPr>
          <p:cNvPr id="551" name="Google Shape;551;p24"/>
          <p:cNvSpPr/>
          <p:nvPr/>
        </p:nvSpPr>
        <p:spPr>
          <a:xfrm>
            <a:off x="9546362" y="4055700"/>
            <a:ext cx="3193937" cy="4018409"/>
          </a:xfrm>
          <a:custGeom>
            <a:rect b="b" l="l" r="r" t="t"/>
            <a:pathLst>
              <a:path extrusionOk="0" h="4018409" w="3193937">
                <a:moveTo>
                  <a:pt x="0" y="0"/>
                </a:moveTo>
                <a:lnTo>
                  <a:pt x="3193938" y="0"/>
                </a:lnTo>
                <a:lnTo>
                  <a:pt x="3193938" y="4018408"/>
                </a:lnTo>
                <a:lnTo>
                  <a:pt x="0" y="4018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33869" r="-33867" t="0"/>
            </a:stretch>
          </a:blipFill>
          <a:ln>
            <a:noFill/>
          </a:ln>
        </p:spPr>
      </p:sp>
      <p:sp>
        <p:nvSpPr>
          <p:cNvPr id="552" name="Google Shape;552;p24"/>
          <p:cNvSpPr txBox="1"/>
          <p:nvPr/>
        </p:nvSpPr>
        <p:spPr>
          <a:xfrm>
            <a:off x="1506561" y="1048049"/>
            <a:ext cx="6678264" cy="859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KEY MOMENTS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4"/>
          <p:cNvSpPr txBox="1"/>
          <p:nvPr/>
        </p:nvSpPr>
        <p:spPr>
          <a:xfrm>
            <a:off x="9560787" y="1423207"/>
            <a:ext cx="6070145" cy="15688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Development of success and accelerated learning through strategic Taonga Pūoro wānanga.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t/>
            </a:r>
            <a:endParaRPr b="0" i="0" sz="1899" u="none" cap="none" strike="noStrike">
              <a:solidFill>
                <a:srgbClr val="9FA0A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Our Wānanga are all based in Ngāti Kahu to build the strong partnership.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4"/>
          <p:cNvSpPr txBox="1"/>
          <p:nvPr/>
        </p:nvSpPr>
        <p:spPr>
          <a:xfrm>
            <a:off x="1530177" y="8896242"/>
            <a:ext cx="3193937" cy="284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9"/>
              <a:buFont typeface="Arial"/>
              <a:buNone/>
            </a:pPr>
            <a:r>
              <a:rPr b="0" i="0" lang="en-US" sz="17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Wānanga a Kenana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4"/>
          <p:cNvSpPr txBox="1"/>
          <p:nvPr/>
        </p:nvSpPr>
        <p:spPr>
          <a:xfrm>
            <a:off x="5461954" y="8896242"/>
            <a:ext cx="3193937" cy="284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9"/>
              <a:buFont typeface="Arial"/>
              <a:buNone/>
            </a:pPr>
            <a:r>
              <a:rPr b="0" i="0" lang="en-US" sz="17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Wānanga a Te Paatu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4"/>
          <p:cNvSpPr txBox="1"/>
          <p:nvPr/>
        </p:nvSpPr>
        <p:spPr>
          <a:xfrm>
            <a:off x="9546362" y="8896242"/>
            <a:ext cx="3193937" cy="284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9"/>
              <a:buFont typeface="Arial"/>
              <a:buNone/>
            </a:pPr>
            <a:r>
              <a:rPr b="0" i="0" lang="en-US" sz="17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Wānanga a Aurere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24"/>
          <p:cNvSpPr txBox="1"/>
          <p:nvPr/>
        </p:nvSpPr>
        <p:spPr>
          <a:xfrm>
            <a:off x="13548555" y="8896242"/>
            <a:ext cx="3193937" cy="284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9"/>
              <a:buFont typeface="Arial"/>
              <a:buNone/>
            </a:pPr>
            <a:r>
              <a:rPr b="0" i="0" lang="en-US" sz="17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Wānanga a Haititaimarangai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4"/>
          <p:cNvSpPr txBox="1"/>
          <p:nvPr/>
        </p:nvSpPr>
        <p:spPr>
          <a:xfrm>
            <a:off x="1289475" y="8373348"/>
            <a:ext cx="3675341" cy="424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b="0" i="0" lang="en-US" sz="239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TANGATA BEATS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4"/>
          <p:cNvSpPr txBox="1"/>
          <p:nvPr/>
        </p:nvSpPr>
        <p:spPr>
          <a:xfrm>
            <a:off x="5221253" y="8373348"/>
            <a:ext cx="3675341" cy="424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b="0" i="0" lang="en-US" sz="239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TAONGA PŪORO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4"/>
          <p:cNvSpPr txBox="1"/>
          <p:nvPr/>
        </p:nvSpPr>
        <p:spPr>
          <a:xfrm>
            <a:off x="9305661" y="8373348"/>
            <a:ext cx="3675341" cy="424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b="0" i="0" lang="en-US" sz="239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WAKA KAUPAPA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4"/>
          <p:cNvSpPr txBox="1"/>
          <p:nvPr/>
        </p:nvSpPr>
        <p:spPr>
          <a:xfrm>
            <a:off x="13308744" y="8373348"/>
            <a:ext cx="3675341" cy="424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b="0" i="0" lang="en-US" sz="239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TAONGA PŪORO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5"/>
          <p:cNvSpPr/>
          <p:nvPr/>
        </p:nvSpPr>
        <p:spPr>
          <a:xfrm>
            <a:off x="-197450" y="0"/>
            <a:ext cx="20574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256" l="0" r="0" t="-3257"/>
            </a:stretch>
          </a:blipFill>
          <a:ln>
            <a:noFill/>
          </a:ln>
        </p:spPr>
      </p:sp>
      <p:cxnSp>
        <p:nvCxnSpPr>
          <p:cNvPr id="567" name="Google Shape;567;p25"/>
          <p:cNvCxnSpPr/>
          <p:nvPr/>
        </p:nvCxnSpPr>
        <p:spPr>
          <a:xfrm>
            <a:off x="8995382" y="5061659"/>
            <a:ext cx="7351939" cy="0"/>
          </a:xfrm>
          <a:prstGeom prst="straightConnector1">
            <a:avLst/>
          </a:prstGeom>
          <a:noFill/>
          <a:ln cap="rnd" cmpd="sng" w="2857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568" name="Google Shape;568;p25"/>
          <p:cNvCxnSpPr/>
          <p:nvPr/>
        </p:nvCxnSpPr>
        <p:spPr>
          <a:xfrm>
            <a:off x="8995382" y="7245289"/>
            <a:ext cx="7351939" cy="0"/>
          </a:xfrm>
          <a:prstGeom prst="straightConnector1">
            <a:avLst/>
          </a:prstGeom>
          <a:noFill/>
          <a:ln cap="rnd" cmpd="sng" w="2857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569" name="Google Shape;569;p25"/>
          <p:cNvCxnSpPr/>
          <p:nvPr/>
        </p:nvCxnSpPr>
        <p:spPr>
          <a:xfrm>
            <a:off x="8995382" y="2879747"/>
            <a:ext cx="7351939" cy="0"/>
          </a:xfrm>
          <a:prstGeom prst="straightConnector1">
            <a:avLst/>
          </a:prstGeom>
          <a:noFill/>
          <a:ln cap="rnd" cmpd="sng" w="2857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570" name="Google Shape;570;p25"/>
          <p:cNvSpPr/>
          <p:nvPr/>
        </p:nvSpPr>
        <p:spPr>
          <a:xfrm>
            <a:off x="7762867" y="736608"/>
            <a:ext cx="2171714" cy="2171714"/>
          </a:xfrm>
          <a:custGeom>
            <a:rect b="b" l="l" r="r" t="t"/>
            <a:pathLst>
              <a:path extrusionOk="0" h="2171714" w="2171714">
                <a:moveTo>
                  <a:pt x="0" y="0"/>
                </a:moveTo>
                <a:lnTo>
                  <a:pt x="2171713" y="0"/>
                </a:lnTo>
                <a:lnTo>
                  <a:pt x="2171713" y="2171714"/>
                </a:lnTo>
                <a:lnTo>
                  <a:pt x="0" y="2171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1" name="Google Shape;571;p25"/>
          <p:cNvSpPr/>
          <p:nvPr/>
        </p:nvSpPr>
        <p:spPr>
          <a:xfrm>
            <a:off x="7762867" y="2908611"/>
            <a:ext cx="2171714" cy="2171714"/>
          </a:xfrm>
          <a:custGeom>
            <a:rect b="b" l="l" r="r" t="t"/>
            <a:pathLst>
              <a:path extrusionOk="0" h="2171714" w="2171714">
                <a:moveTo>
                  <a:pt x="0" y="0"/>
                </a:moveTo>
                <a:lnTo>
                  <a:pt x="2171713" y="0"/>
                </a:lnTo>
                <a:lnTo>
                  <a:pt x="2171713" y="2171713"/>
                </a:lnTo>
                <a:lnTo>
                  <a:pt x="0" y="2171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2" name="Google Shape;572;p25"/>
          <p:cNvSpPr/>
          <p:nvPr/>
        </p:nvSpPr>
        <p:spPr>
          <a:xfrm>
            <a:off x="7762867" y="5090234"/>
            <a:ext cx="2171714" cy="2171714"/>
          </a:xfrm>
          <a:custGeom>
            <a:rect b="b" l="l" r="r" t="t"/>
            <a:pathLst>
              <a:path extrusionOk="0" h="2171714" w="2171714">
                <a:moveTo>
                  <a:pt x="0" y="0"/>
                </a:moveTo>
                <a:lnTo>
                  <a:pt x="2171713" y="0"/>
                </a:lnTo>
                <a:lnTo>
                  <a:pt x="2171713" y="2171714"/>
                </a:lnTo>
                <a:lnTo>
                  <a:pt x="0" y="2171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25"/>
          <p:cNvSpPr/>
          <p:nvPr/>
        </p:nvSpPr>
        <p:spPr>
          <a:xfrm>
            <a:off x="7762867" y="7259576"/>
            <a:ext cx="2171714" cy="2171714"/>
          </a:xfrm>
          <a:custGeom>
            <a:rect b="b" l="l" r="r" t="t"/>
            <a:pathLst>
              <a:path extrusionOk="0" h="2171714" w="2171714">
                <a:moveTo>
                  <a:pt x="0" y="0"/>
                </a:moveTo>
                <a:lnTo>
                  <a:pt x="2171713" y="0"/>
                </a:lnTo>
                <a:lnTo>
                  <a:pt x="2171713" y="2171714"/>
                </a:lnTo>
                <a:lnTo>
                  <a:pt x="0" y="2171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4" name="Google Shape;574;p25"/>
          <p:cNvSpPr/>
          <p:nvPr/>
        </p:nvSpPr>
        <p:spPr>
          <a:xfrm>
            <a:off x="1129561" y="1709433"/>
            <a:ext cx="5734475" cy="3822984"/>
          </a:xfrm>
          <a:custGeom>
            <a:rect b="b" l="l" r="r" t="t"/>
            <a:pathLst>
              <a:path extrusionOk="0" h="3822984" w="5734475">
                <a:moveTo>
                  <a:pt x="0" y="0"/>
                </a:moveTo>
                <a:lnTo>
                  <a:pt x="5734475" y="0"/>
                </a:lnTo>
                <a:lnTo>
                  <a:pt x="5734475" y="3822984"/>
                </a:lnTo>
                <a:lnTo>
                  <a:pt x="0" y="38229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79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25"/>
          <p:cNvSpPr txBox="1"/>
          <p:nvPr/>
        </p:nvSpPr>
        <p:spPr>
          <a:xfrm>
            <a:off x="890245" y="8494209"/>
            <a:ext cx="6213106" cy="1715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1" i="0" lang="en-US" sz="22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'Iti noa ana, he pito mata'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4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1" i="0" lang="en-US" sz="22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From the withered tree, a flower blooms.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t/>
            </a:r>
            <a:endParaRPr b="1" i="0" sz="2299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10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t/>
            </a:r>
            <a:endParaRPr b="1" i="0" sz="2299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7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t/>
            </a:r>
            <a:endParaRPr b="1" i="0" sz="2299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6" name="Google Shape;576;p25"/>
          <p:cNvSpPr txBox="1"/>
          <p:nvPr/>
        </p:nvSpPr>
        <p:spPr>
          <a:xfrm>
            <a:off x="1178286" y="557085"/>
            <a:ext cx="5637025" cy="895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5"/>
          <p:cNvSpPr txBox="1"/>
          <p:nvPr/>
        </p:nvSpPr>
        <p:spPr>
          <a:xfrm>
            <a:off x="1028700" y="5863823"/>
            <a:ext cx="6164400" cy="20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There is no one way to do things - every kaupapa is different - you need enough tools in the </a:t>
            </a:r>
            <a:r>
              <a:rPr lang="en-US" sz="3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kete </a:t>
            </a:r>
            <a:r>
              <a:rPr b="0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 be flexible when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25"/>
          <p:cNvSpPr txBox="1"/>
          <p:nvPr/>
        </p:nvSpPr>
        <p:spPr>
          <a:xfrm>
            <a:off x="7816724" y="1703655"/>
            <a:ext cx="202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</a:t>
            </a:r>
            <a:r>
              <a:rPr lang="en-US" sz="2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NNECTION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25"/>
          <p:cNvSpPr txBox="1"/>
          <p:nvPr/>
        </p:nvSpPr>
        <p:spPr>
          <a:xfrm>
            <a:off x="7733083" y="3831273"/>
            <a:ext cx="2193180" cy="297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COLLABORATION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5"/>
          <p:cNvSpPr txBox="1"/>
          <p:nvPr/>
        </p:nvSpPr>
        <p:spPr>
          <a:xfrm>
            <a:off x="7816724" y="5854298"/>
            <a:ext cx="2025898" cy="297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WĀNANGA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5"/>
          <p:cNvSpPr txBox="1"/>
          <p:nvPr/>
        </p:nvSpPr>
        <p:spPr>
          <a:xfrm>
            <a:off x="7835774" y="8169089"/>
            <a:ext cx="2025898" cy="297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5"/>
          <p:cNvSpPr txBox="1"/>
          <p:nvPr/>
        </p:nvSpPr>
        <p:spPr>
          <a:xfrm>
            <a:off x="10228979" y="1035558"/>
            <a:ext cx="1586610" cy="1408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b="1" i="0" lang="en-US" sz="8300" u="none" cap="none" strike="noStrike">
                <a:solidFill>
                  <a:srgbClr val="5E5E5E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5"/>
          <p:cNvSpPr txBox="1"/>
          <p:nvPr/>
        </p:nvSpPr>
        <p:spPr>
          <a:xfrm>
            <a:off x="10228979" y="3208020"/>
            <a:ext cx="1586610" cy="1408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b="1" i="0" lang="en-US" sz="8300" u="none" cap="none" strike="noStrike">
                <a:solidFill>
                  <a:srgbClr val="5E5E5E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5"/>
          <p:cNvSpPr txBox="1"/>
          <p:nvPr/>
        </p:nvSpPr>
        <p:spPr>
          <a:xfrm>
            <a:off x="10228979" y="5380017"/>
            <a:ext cx="1586610" cy="1408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b="1" i="0" lang="en-US" sz="8300" u="none" cap="none" strike="noStrike">
                <a:solidFill>
                  <a:srgbClr val="5E5E5E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5"/>
          <p:cNvSpPr txBox="1"/>
          <p:nvPr/>
        </p:nvSpPr>
        <p:spPr>
          <a:xfrm>
            <a:off x="10228979" y="7537581"/>
            <a:ext cx="1586610" cy="1408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b="1" i="0" lang="en-US" sz="8300" u="none" cap="none" strike="noStrike">
                <a:solidFill>
                  <a:srgbClr val="5E5E5E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5"/>
          <p:cNvSpPr txBox="1"/>
          <p:nvPr/>
        </p:nvSpPr>
        <p:spPr>
          <a:xfrm>
            <a:off x="12038391" y="3341370"/>
            <a:ext cx="4016037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Use other subject resources to help each other.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5"/>
          <p:cNvSpPr txBox="1"/>
          <p:nvPr/>
        </p:nvSpPr>
        <p:spPr>
          <a:xfrm>
            <a:off x="12038391" y="1149858"/>
            <a:ext cx="4016037" cy="944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Use the environment, the stories, the land shapes, the sounds, the people.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25"/>
          <p:cNvSpPr txBox="1"/>
          <p:nvPr/>
        </p:nvSpPr>
        <p:spPr>
          <a:xfrm>
            <a:off x="12038391" y="5531147"/>
            <a:ext cx="4016037" cy="1258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This will be the hardest yet rewarding time of your teaching career - if done right. Utilise your 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25"/>
          <p:cNvSpPr txBox="1"/>
          <p:nvPr/>
        </p:nvSpPr>
        <p:spPr>
          <a:xfrm>
            <a:off x="12038391" y="7726811"/>
            <a:ext cx="4016037" cy="1572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Once you build the bridge it’ll be there forever - how? with manaakitanga, listen more than speaking, share your heart, spend time - face-to-face.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19" title="TAS-WANANGA-KENANA-CUT1 (1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33525" y="0"/>
            <a:ext cx="19557708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g35ce770ccb5_2_246" title="R6__5311.jpg"/>
          <p:cNvPicPr preferRelativeResize="0"/>
          <p:nvPr/>
        </p:nvPicPr>
        <p:blipFill rotWithShape="1">
          <a:blip r:embed="rId3">
            <a:alphaModFix amt="27000"/>
          </a:blip>
          <a:srcRect b="-5589" l="0" r="0" t="5590"/>
          <a:stretch/>
        </p:blipFill>
        <p:spPr>
          <a:xfrm>
            <a:off x="-95000" y="-829887"/>
            <a:ext cx="18478000" cy="123109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0" name="Google Shape;600;g35ce770ccb5_2_246"/>
          <p:cNvCxnSpPr/>
          <p:nvPr/>
        </p:nvCxnSpPr>
        <p:spPr>
          <a:xfrm flipH="1" rot="10800000">
            <a:off x="5037828" y="4908015"/>
            <a:ext cx="1365000" cy="390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1" name="Google Shape;601;g35ce770ccb5_2_246"/>
          <p:cNvCxnSpPr/>
          <p:nvPr/>
        </p:nvCxnSpPr>
        <p:spPr>
          <a:xfrm flipH="1" rot="10800000">
            <a:off x="11774699" y="4900065"/>
            <a:ext cx="1613100" cy="23700"/>
          </a:xfrm>
          <a:prstGeom prst="straightConnector1">
            <a:avLst/>
          </a:prstGeom>
          <a:noFill/>
          <a:ln cap="flat" cmpd="sng" w="19050">
            <a:solidFill>
              <a:srgbClr val="F271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2" name="Google Shape;602;g35ce770ccb5_2_246"/>
          <p:cNvSpPr txBox="1"/>
          <p:nvPr/>
        </p:nvSpPr>
        <p:spPr>
          <a:xfrm>
            <a:off x="10851232" y="1185158"/>
            <a:ext cx="64698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0" i="0" lang="en-US" sz="19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A means to break the barriers of the traditional education system.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g35ce770ccb5_2_246"/>
          <p:cNvSpPr txBox="1"/>
          <p:nvPr/>
        </p:nvSpPr>
        <p:spPr>
          <a:xfrm>
            <a:off x="1291400" y="1076700"/>
            <a:ext cx="785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FestPAC 2024 - Hawaii</a:t>
            </a:r>
            <a:endParaRPr b="0" i="0" sz="3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g35ce770ccb5_2_246"/>
          <p:cNvSpPr txBox="1"/>
          <p:nvPr/>
        </p:nvSpPr>
        <p:spPr>
          <a:xfrm>
            <a:off x="5037827" y="4350625"/>
            <a:ext cx="14223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Auaha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g35ce770ccb5_2_246"/>
          <p:cNvSpPr txBox="1"/>
          <p:nvPr/>
        </p:nvSpPr>
        <p:spPr>
          <a:xfrm>
            <a:off x="11774699" y="4350625"/>
            <a:ext cx="16005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4"/>
              <a:buFont typeface="Arial"/>
              <a:buNone/>
            </a:pPr>
            <a:r>
              <a:rPr b="0" i="0" lang="en-US" sz="36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Orooro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g35ce770ccb5_2_246"/>
          <p:cNvSpPr txBox="1"/>
          <p:nvPr/>
        </p:nvSpPr>
        <p:spPr>
          <a:xfrm>
            <a:off x="13833482" y="3561613"/>
            <a:ext cx="3494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g35ce770ccb5_2_246"/>
          <p:cNvSpPr txBox="1"/>
          <p:nvPr/>
        </p:nvSpPr>
        <p:spPr>
          <a:xfrm>
            <a:off x="5037828" y="5020492"/>
            <a:ext cx="38970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0" i="0" lang="en-US" sz="1599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Creative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g35ce770ccb5_2_246"/>
          <p:cNvSpPr txBox="1"/>
          <p:nvPr/>
        </p:nvSpPr>
        <p:spPr>
          <a:xfrm>
            <a:off x="11774699" y="5020342"/>
            <a:ext cx="3897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9FA0A4"/>
                </a:solidFill>
                <a:latin typeface="Inter"/>
                <a:ea typeface="Inter"/>
                <a:cs typeface="Inter"/>
                <a:sym typeface="Inter"/>
              </a:rPr>
              <a:t>Vibration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g35ce770ccb5_2_246"/>
          <p:cNvSpPr txBox="1"/>
          <p:nvPr/>
        </p:nvSpPr>
        <p:spPr>
          <a:xfrm>
            <a:off x="1291400" y="1762750"/>
            <a:ext cx="7852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Festival of Pacific Arts &amp; Culture 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0" name="Google Shape;610;g35ce770ccb5_2_246" title="R6__5591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7825" y="6037450"/>
            <a:ext cx="5054600" cy="3367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g35ce770ccb5_2_246" title="R6__5201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74701" y="6037463"/>
            <a:ext cx="5054600" cy="336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17" title="R6__5540.jpg"/>
          <p:cNvPicPr preferRelativeResize="0"/>
          <p:nvPr/>
        </p:nvPicPr>
        <p:blipFill>
          <a:blip r:embed="rId3">
            <a:alphaModFix amt="96000"/>
          </a:blip>
          <a:stretch>
            <a:fillRect/>
          </a:stretch>
        </p:blipFill>
        <p:spPr>
          <a:xfrm>
            <a:off x="0" y="-948690"/>
            <a:ext cx="18288000" cy="12184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20" title="New Hawaii Vid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090F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6"/>
          <p:cNvSpPr/>
          <p:nvPr/>
        </p:nvSpPr>
        <p:spPr>
          <a:xfrm>
            <a:off x="1428750" y="0"/>
            <a:ext cx="15430500" cy="10287000"/>
          </a:xfrm>
          <a:custGeom>
            <a:rect b="b" l="l" r="r" t="t"/>
            <a:pathLst>
              <a:path extrusionOk="0"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8" name="Google Shape;628;p26"/>
          <p:cNvSpPr txBox="1"/>
          <p:nvPr/>
        </p:nvSpPr>
        <p:spPr>
          <a:xfrm>
            <a:off x="2016187" y="4909473"/>
            <a:ext cx="14563357" cy="1932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00"/>
              <a:buFont typeface="Arial"/>
              <a:buNone/>
            </a:pPr>
            <a:r>
              <a:rPr b="0" i="0" lang="en-US" sz="1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NGĀ MIHI MAIOHA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26"/>
          <p:cNvSpPr txBox="1"/>
          <p:nvPr/>
        </p:nvSpPr>
        <p:spPr>
          <a:xfrm>
            <a:off x="8266896" y="6624735"/>
            <a:ext cx="20619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9"/>
              <a:buFont typeface="Arial"/>
              <a:buNone/>
            </a:pPr>
            <a:r>
              <a:rPr b="0" i="0" lang="en-US" sz="25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g36bc6773d9c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52400"/>
            <a:ext cx="17257524" cy="970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g36d40f0aa8c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900" y="5559450"/>
            <a:ext cx="5997375" cy="45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g36d40f0aa8c_0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0175" y="152403"/>
            <a:ext cx="3981450" cy="526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g36d40f0aa8c_0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4075" y="145002"/>
            <a:ext cx="3981450" cy="533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g36d40f0aa8c_0_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93850" y="420361"/>
            <a:ext cx="3845200" cy="882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g36d40f0aa8c_0_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26125" y="152400"/>
            <a:ext cx="3845200" cy="5126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g36d40f0aa8c_0_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29650" y="5471881"/>
            <a:ext cx="6161050" cy="4626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g36d40f0aa8c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7550" y="730325"/>
            <a:ext cx="6210975" cy="430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rawing of a building&#10;&#10;Description automatically generated" id="653" name="Google Shape;653;g36d40f0aa8c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74657" y="773500"/>
            <a:ext cx="6098668" cy="42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g36d40f0aa8c_0_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3213" y="5939200"/>
            <a:ext cx="5526375" cy="390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g36d40f0aa8c_0_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05075" y="5589714"/>
            <a:ext cx="6098675" cy="3993935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g36d40f0aa8c_0_42"/>
          <p:cNvSpPr txBox="1"/>
          <p:nvPr/>
        </p:nvSpPr>
        <p:spPr>
          <a:xfrm>
            <a:off x="2539625" y="5172575"/>
            <a:ext cx="4606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Whatuwhiwhi Marae (Haiti-tai-Marangai): August 2-5</a:t>
            </a:r>
            <a:r>
              <a:rPr baseline="30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2021; June 27-30</a:t>
            </a:r>
            <a:r>
              <a:rPr baseline="30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657" name="Google Shape;657;g36d40f0aa8c_0_42"/>
          <p:cNvSpPr txBox="1"/>
          <p:nvPr/>
        </p:nvSpPr>
        <p:spPr>
          <a:xfrm>
            <a:off x="9874650" y="5172575"/>
            <a:ext cx="6670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 Paatu Marae (Piri ki Te Paatu): 19 - 23rd September 2022</a:t>
            </a:r>
            <a:endParaRPr sz="2000"/>
          </a:p>
        </p:txBody>
      </p:sp>
      <p:sp>
        <p:nvSpPr>
          <p:cNvPr id="658" name="Google Shape;658;g36d40f0aa8c_0_42"/>
          <p:cNvSpPr txBox="1"/>
          <p:nvPr/>
        </p:nvSpPr>
        <p:spPr>
          <a:xfrm>
            <a:off x="1641050" y="9843400"/>
            <a:ext cx="6670800" cy="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Kauhanga Marae (</a:t>
            </a: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 Poho o Ngāti Kahu) ]: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June 12-16</a:t>
            </a:r>
            <a:r>
              <a:rPr baseline="30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endParaRPr sz="2000"/>
          </a:p>
        </p:txBody>
      </p:sp>
      <p:sp>
        <p:nvSpPr>
          <p:cNvPr id="659" name="Google Shape;659;g36d40f0aa8c_0_42"/>
          <p:cNvSpPr txBox="1"/>
          <p:nvPr/>
        </p:nvSpPr>
        <p:spPr>
          <a:xfrm>
            <a:off x="10205075" y="9688900"/>
            <a:ext cx="63903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Kenana Marae (Te Ranginui): May 13-17</a:t>
            </a:r>
            <a:r>
              <a:rPr baseline="30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2024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g36d40f0aa8c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747228" cy="998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g36d40f0aa8c_0_14"/>
          <p:cNvSpPr txBox="1"/>
          <p:nvPr/>
        </p:nvSpPr>
        <p:spPr>
          <a:xfrm>
            <a:off x="7799925" y="1564875"/>
            <a:ext cx="9098100" cy="66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>
                <a:solidFill>
                  <a:schemeClr val="dk1"/>
                </a:solidFill>
              </a:rPr>
              <a:t>a/r/tography</a:t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00" u="sng">
                <a:solidFill>
                  <a:schemeClr val="dk1"/>
                </a:solidFill>
              </a:rPr>
              <a:t>a</a:t>
            </a:r>
            <a:r>
              <a:rPr lang="en-US" sz="5800">
                <a:solidFill>
                  <a:schemeClr val="dk1"/>
                </a:solidFill>
              </a:rPr>
              <a:t>rtist-</a:t>
            </a:r>
            <a:r>
              <a:rPr b="1" lang="en-US" sz="5800" u="sng">
                <a:solidFill>
                  <a:schemeClr val="dk1"/>
                </a:solidFill>
              </a:rPr>
              <a:t>r</a:t>
            </a:r>
            <a:r>
              <a:rPr lang="en-US" sz="5800">
                <a:solidFill>
                  <a:schemeClr val="dk1"/>
                </a:solidFill>
              </a:rPr>
              <a:t>esearcher-</a:t>
            </a:r>
            <a:r>
              <a:rPr b="1" lang="en-US" sz="5800" u="sng">
                <a:solidFill>
                  <a:schemeClr val="dk1"/>
                </a:solidFill>
              </a:rPr>
              <a:t>t</a:t>
            </a:r>
            <a:r>
              <a:rPr lang="en-US" sz="5800">
                <a:solidFill>
                  <a:schemeClr val="dk1"/>
                </a:solidFill>
              </a:rPr>
              <a:t>eacher</a:t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•Interviews + focus group work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•A/r/tographic inquiry: Both focus groups in collaboration during wānanga</a:t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6d40f0aa8c_0_21"/>
          <p:cNvSpPr txBox="1"/>
          <p:nvPr/>
        </p:nvSpPr>
        <p:spPr>
          <a:xfrm>
            <a:off x="6842200" y="1171713"/>
            <a:ext cx="10782300" cy="73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dk1"/>
                </a:solidFill>
              </a:rPr>
              <a:t>Two Focus Groups</a:t>
            </a:r>
            <a:endParaRPr b="1" i="1"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1"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</a:rPr>
              <a:t>Focus Group One: </a:t>
            </a:r>
            <a:r>
              <a:rPr lang="en-US" sz="3600">
                <a:solidFill>
                  <a:schemeClr val="dk1"/>
                </a:solidFill>
              </a:rPr>
              <a:t>Ngā toi Māori expertise including ngā mahi a te rēhia, taonga puoro, and taonga tākaro | Tai Orooro Tai Auaha and Ngāti Kurī Creatives in Schools Project with Rawiri Hindle.</a:t>
            </a:r>
            <a:endParaRPr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dk1"/>
                </a:solidFill>
              </a:rPr>
              <a:t>Focus Group Two: </a:t>
            </a:r>
            <a:r>
              <a:rPr lang="en-US" sz="3600">
                <a:solidFill>
                  <a:schemeClr val="dk1"/>
                </a:solidFill>
              </a:rPr>
              <a:t>Mainstream arts education expertise, across music, dance, drama, and visual arts learning areas, particularly those with expertise in creative learning processes and play-based pedagogies.</a:t>
            </a:r>
            <a:endParaRPr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3" name="Google Shape;673;g36d40f0aa8c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355750" cy="940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6d40f0aa8c_0_29"/>
          <p:cNvSpPr txBox="1"/>
          <p:nvPr/>
        </p:nvSpPr>
        <p:spPr>
          <a:xfrm>
            <a:off x="2202325" y="2539075"/>
            <a:ext cx="13457400" cy="59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</a:rPr>
              <a:t>“Pou help to create space between the earth and the sky, and we can live in that space, and play in that space…around that pou things radiate and around a person things radiate” </a:t>
            </a:r>
            <a:endParaRPr sz="4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Jacob Scott, son of Māori </a:t>
            </a:r>
            <a:r>
              <a:rPr lang="en-US" sz="2400">
                <a:solidFill>
                  <a:schemeClr val="dk1"/>
                </a:solidFill>
              </a:rPr>
              <a:t>architect</a:t>
            </a:r>
            <a:r>
              <a:rPr lang="en-US" sz="2400">
                <a:solidFill>
                  <a:schemeClr val="dk1"/>
                </a:solidFill>
              </a:rPr>
              <a:t> John Scott, speaking about his father’s work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g36bc6773d9c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75" y="436500"/>
            <a:ext cx="8463076" cy="634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g36bc6773d9c_0_11" title="Wānanga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97840" y="436500"/>
            <a:ext cx="9325158" cy="63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g36bc6773d9c_0_11"/>
          <p:cNvSpPr txBox="1"/>
          <p:nvPr/>
        </p:nvSpPr>
        <p:spPr>
          <a:xfrm>
            <a:off x="223100" y="7261525"/>
            <a:ext cx="8463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Tūtahi Tonu Te Aka Matua ki te Pou Hawaiki January 2023</a:t>
            </a:r>
            <a:endParaRPr sz="3000"/>
          </a:p>
        </p:txBody>
      </p:sp>
      <p:sp>
        <p:nvSpPr>
          <p:cNvPr id="688" name="Google Shape;688;g36bc6773d9c_0_11"/>
          <p:cNvSpPr txBox="1"/>
          <p:nvPr/>
        </p:nvSpPr>
        <p:spPr>
          <a:xfrm>
            <a:off x="9192975" y="7261525"/>
            <a:ext cx="833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Tūtahi Tonu Ngā Tauira Marae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September 2024</a:t>
            </a:r>
            <a:endParaRPr sz="3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6d40f0aa8c_0_35"/>
          <p:cNvSpPr txBox="1"/>
          <p:nvPr/>
        </p:nvSpPr>
        <p:spPr>
          <a:xfrm>
            <a:off x="8113625" y="904375"/>
            <a:ext cx="8734800" cy="7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</a:rPr>
              <a:t>There is an invitation to undertake a deep inquiry through our relationships as non-indigenous academics to support the creation of new approaches in education that “connects the vehicles of the mind, spirit, and people.” </a:t>
            </a:r>
            <a:endParaRPr sz="4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Honourble Tā Joe Williams (2020)</a:t>
            </a:r>
            <a:endParaRPr sz="2600"/>
          </a:p>
        </p:txBody>
      </p:sp>
      <p:pic>
        <p:nvPicPr>
          <p:cNvPr id="695" name="Google Shape;695;g36d40f0aa8c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747228" cy="99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g36bc6773d9c_0_15" title="Ngā Tauira Wānanga September 202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714494"/>
            <a:ext cx="18288000" cy="13715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PPTMON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